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Default Extension="png" ContentType="image/png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091428" y="0"/>
            <a:ext cx="6101080" cy="6858000"/>
          </a:xfrm>
          <a:custGeom>
            <a:avLst/>
            <a:gdLst/>
            <a:ahLst/>
            <a:cxnLst/>
            <a:rect l="l" t="t" r="r" b="b"/>
            <a:pathLst>
              <a:path w="6101080" h="6858000">
                <a:moveTo>
                  <a:pt x="6100572" y="0"/>
                </a:moveTo>
                <a:lnTo>
                  <a:pt x="0" y="0"/>
                </a:lnTo>
                <a:lnTo>
                  <a:pt x="0" y="6858000"/>
                </a:lnTo>
                <a:lnTo>
                  <a:pt x="6100572" y="6858000"/>
                </a:lnTo>
                <a:lnTo>
                  <a:pt x="6100572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0"/>
            <a:ext cx="6099175" cy="6858000"/>
          </a:xfrm>
          <a:custGeom>
            <a:avLst/>
            <a:gdLst/>
            <a:ahLst/>
            <a:cxnLst/>
            <a:rect l="l" t="t" r="r" b="b"/>
            <a:pathLst>
              <a:path w="6099175" h="6858000">
                <a:moveTo>
                  <a:pt x="6099048" y="0"/>
                </a:moveTo>
                <a:lnTo>
                  <a:pt x="0" y="0"/>
                </a:lnTo>
                <a:lnTo>
                  <a:pt x="0" y="6858000"/>
                </a:lnTo>
                <a:lnTo>
                  <a:pt x="6099048" y="6858000"/>
                </a:lnTo>
                <a:lnTo>
                  <a:pt x="6099048" y="0"/>
                </a:lnTo>
                <a:close/>
              </a:path>
            </a:pathLst>
          </a:custGeom>
          <a:solidFill>
            <a:srgbClr val="2525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7288" y="319481"/>
            <a:ext cx="3187700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7288" y="1144650"/>
            <a:ext cx="11177422" cy="2116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image" Target="../media/image16.png"/><Relationship Id="rId4" Type="http://schemas.openxmlformats.org/officeDocument/2006/relationships/hyperlink" Target="https://members.ic-os.org/" TargetMode="External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image" Target="../media/image19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20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5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Relationship Id="rId3" Type="http://schemas.openxmlformats.org/officeDocument/2006/relationships/image" Target="../media/image3.jpg"/><Relationship Id="rId4" Type="http://schemas.openxmlformats.org/officeDocument/2006/relationships/image" Target="../media/image7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8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9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10.jpg"/><Relationship Id="rId4" Type="http://schemas.openxmlformats.org/officeDocument/2006/relationships/image" Target="../media/image11.jpg"/><Relationship Id="rId5" Type="http://schemas.openxmlformats.org/officeDocument/2006/relationships/image" Target="../media/image12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mbers.ic-os.org/" TargetMode="External"/><Relationship Id="rId3" Type="http://schemas.openxmlformats.org/officeDocument/2006/relationships/image" Target="../media/image3.jpg"/><Relationship Id="rId4" Type="http://schemas.openxmlformats.org/officeDocument/2006/relationships/image" Target="../media/image13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14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1552" y="594182"/>
            <a:ext cx="4058285" cy="1183640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dirty="0" sz="4000" spc="-10" b="1">
                <a:solidFill>
                  <a:srgbClr val="FFFFFF"/>
                </a:solidFill>
                <a:latin typeface="Palladio Uralic"/>
                <a:cs typeface="Palladio Uralic"/>
              </a:rPr>
              <a:t>Topics </a:t>
            </a:r>
            <a:r>
              <a:rPr dirty="0" sz="4000" spc="-5" b="1">
                <a:solidFill>
                  <a:srgbClr val="FFFFFF"/>
                </a:solidFill>
                <a:latin typeface="Palladio Uralic"/>
                <a:cs typeface="Palladio Uralic"/>
              </a:rPr>
              <a:t>in</a:t>
            </a:r>
            <a:r>
              <a:rPr dirty="0" sz="4000" spc="-60" b="1">
                <a:solidFill>
                  <a:srgbClr val="FFFFFF"/>
                </a:solidFill>
                <a:latin typeface="Palladio Uralic"/>
                <a:cs typeface="Palladio Uralic"/>
              </a:rPr>
              <a:t> </a:t>
            </a:r>
            <a:r>
              <a:rPr dirty="0" sz="4000" spc="-5" b="1">
                <a:solidFill>
                  <a:srgbClr val="FFFFFF"/>
                </a:solidFill>
                <a:latin typeface="Palladio Uralic"/>
                <a:cs typeface="Palladio Uralic"/>
              </a:rPr>
              <a:t>Cardio-  Oncology</a:t>
            </a:r>
            <a:endParaRPr sz="4000">
              <a:latin typeface="Palladio Uralic"/>
              <a:cs typeface="Palladio Ural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669785" y="363093"/>
            <a:ext cx="5455920" cy="1300480"/>
          </a:xfrm>
          <a:prstGeom prst="rect"/>
        </p:spPr>
        <p:txBody>
          <a:bodyPr wrap="square" lIns="0" tIns="89535" rIns="0" bIns="0" rtlCol="0" vert="horz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705"/>
              </a:spcBef>
            </a:pPr>
            <a:r>
              <a:rPr dirty="0" b="1">
                <a:latin typeface="Palladio Uralic"/>
                <a:cs typeface="Palladio Uralic"/>
              </a:rPr>
              <a:t>Pre-Op Assessment</a:t>
            </a:r>
            <a:r>
              <a:rPr dirty="0" spc="-150" b="1">
                <a:latin typeface="Palladio Uralic"/>
                <a:cs typeface="Palladio Uralic"/>
              </a:rPr>
              <a:t> </a:t>
            </a:r>
            <a:r>
              <a:rPr dirty="0" spc="-5" b="1">
                <a:latin typeface="Palladio Uralic"/>
                <a:cs typeface="Palladio Uralic"/>
              </a:rPr>
              <a:t>o  Oncological</a:t>
            </a:r>
            <a:r>
              <a:rPr dirty="0" spc="-55" b="1">
                <a:latin typeface="Palladio Uralic"/>
                <a:cs typeface="Palladio Uralic"/>
              </a:rPr>
              <a:t> </a:t>
            </a:r>
            <a:r>
              <a:rPr dirty="0" b="1">
                <a:latin typeface="Palladio Uralic"/>
                <a:cs typeface="Palladio Uralic"/>
              </a:rPr>
              <a:t>Surgerie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669785" y="2720899"/>
            <a:ext cx="5104765" cy="1915160"/>
          </a:xfrm>
          <a:prstGeom prst="rect">
            <a:avLst/>
          </a:prstGeom>
        </p:spPr>
        <p:txBody>
          <a:bodyPr wrap="square" lIns="0" tIns="1054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2200" spc="-5" b="1">
                <a:solidFill>
                  <a:srgbClr val="001F5F"/>
                </a:solidFill>
                <a:latin typeface="Palladio Uralic"/>
                <a:cs typeface="Palladio Uralic"/>
              </a:rPr>
              <a:t>Barry Trachtenberg</a:t>
            </a:r>
            <a:r>
              <a:rPr dirty="0" sz="2200" spc="5" b="1">
                <a:solidFill>
                  <a:srgbClr val="001F5F"/>
                </a:solidFill>
                <a:latin typeface="Palladio Uralic"/>
                <a:cs typeface="Palladio Uralic"/>
              </a:rPr>
              <a:t> </a:t>
            </a:r>
            <a:r>
              <a:rPr dirty="0" sz="2200" spc="-5" b="1">
                <a:solidFill>
                  <a:srgbClr val="001F5F"/>
                </a:solidFill>
                <a:latin typeface="Palladio Uralic"/>
                <a:cs typeface="Palladio Uralic"/>
              </a:rPr>
              <a:t>MD</a:t>
            </a:r>
            <a:endParaRPr sz="2200">
              <a:latin typeface="Palladio Uralic"/>
              <a:cs typeface="Palladio Uralic"/>
            </a:endParaRPr>
          </a:p>
          <a:p>
            <a:pPr marL="12700">
              <a:lnSpc>
                <a:spcPts val="2510"/>
              </a:lnSpc>
              <a:spcBef>
                <a:spcPts val="730"/>
              </a:spcBef>
            </a:pPr>
            <a:r>
              <a:rPr dirty="0" sz="2200" spc="-5" b="1">
                <a:solidFill>
                  <a:srgbClr val="001F5F"/>
                </a:solidFill>
                <a:latin typeface="Palladio Uralic"/>
                <a:cs typeface="Palladio Uralic"/>
              </a:rPr>
              <a:t>Director, Cardio-Oncology and</a:t>
            </a:r>
            <a:r>
              <a:rPr dirty="0" sz="2200" spc="70" b="1">
                <a:solidFill>
                  <a:srgbClr val="001F5F"/>
                </a:solidFill>
                <a:latin typeface="Palladio Uralic"/>
                <a:cs typeface="Palladio Uralic"/>
              </a:rPr>
              <a:t> </a:t>
            </a:r>
            <a:r>
              <a:rPr dirty="0" sz="2200" spc="-10" b="1">
                <a:solidFill>
                  <a:srgbClr val="001F5F"/>
                </a:solidFill>
                <a:latin typeface="Palladio Uralic"/>
                <a:cs typeface="Palladio Uralic"/>
              </a:rPr>
              <a:t>Cardiac</a:t>
            </a:r>
            <a:endParaRPr sz="2200">
              <a:latin typeface="Palladio Uralic"/>
              <a:cs typeface="Palladio Uralic"/>
            </a:endParaRPr>
          </a:p>
          <a:p>
            <a:pPr marL="12700">
              <a:lnSpc>
                <a:spcPts val="2510"/>
              </a:lnSpc>
            </a:pPr>
            <a:r>
              <a:rPr dirty="0" sz="2200" spc="-5" b="1">
                <a:solidFill>
                  <a:srgbClr val="001F5F"/>
                </a:solidFill>
                <a:latin typeface="Palladio Uralic"/>
                <a:cs typeface="Palladio Uralic"/>
              </a:rPr>
              <a:t>Amyloidosis</a:t>
            </a:r>
            <a:endParaRPr sz="2200">
              <a:latin typeface="Palladio Uralic"/>
              <a:cs typeface="Palladio Uralic"/>
            </a:endParaRPr>
          </a:p>
          <a:p>
            <a:pPr marL="12700" marR="5080">
              <a:lnSpc>
                <a:spcPts val="2380"/>
              </a:lnSpc>
              <a:spcBef>
                <a:spcPts val="1040"/>
              </a:spcBef>
            </a:pPr>
            <a:r>
              <a:rPr dirty="0" sz="2200" spc="-5" b="1">
                <a:solidFill>
                  <a:srgbClr val="001F5F"/>
                </a:solidFill>
                <a:latin typeface="Palladio Uralic"/>
                <a:cs typeface="Palladio Uralic"/>
              </a:rPr>
              <a:t>Methodist DeBakey Heart and Vascular  Center</a:t>
            </a:r>
            <a:endParaRPr sz="2200">
              <a:latin typeface="Palladio Uralic"/>
              <a:cs typeface="Palladio Uralic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08204" y="434340"/>
            <a:ext cx="12084050" cy="6423660"/>
            <a:chOff x="108204" y="434340"/>
            <a:chExt cx="12084050" cy="6423660"/>
          </a:xfrm>
        </p:grpSpPr>
        <p:sp>
          <p:nvSpPr>
            <p:cNvPr id="6" name="object 6"/>
            <p:cNvSpPr/>
            <p:nvPr/>
          </p:nvSpPr>
          <p:spPr>
            <a:xfrm>
              <a:off x="6746747" y="434340"/>
              <a:ext cx="457200" cy="45720"/>
            </a:xfrm>
            <a:custGeom>
              <a:avLst/>
              <a:gdLst/>
              <a:ahLst/>
              <a:cxnLst/>
              <a:rect l="l" t="t" r="r" b="b"/>
              <a:pathLst>
                <a:path w="457200" h="45720">
                  <a:moveTo>
                    <a:pt x="457200" y="0"/>
                  </a:moveTo>
                  <a:lnTo>
                    <a:pt x="0" y="0"/>
                  </a:lnTo>
                  <a:lnTo>
                    <a:pt x="0" y="45720"/>
                  </a:lnTo>
                  <a:lnTo>
                    <a:pt x="457200" y="45720"/>
                  </a:lnTo>
                  <a:lnTo>
                    <a:pt x="4572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8204" y="2907791"/>
              <a:ext cx="6393053" cy="2552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9905999" y="5143499"/>
              <a:ext cx="2286000" cy="171449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852614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395"/>
              <a:t>MALIGNANT </a:t>
            </a:r>
            <a:r>
              <a:rPr dirty="0" spc="-570"/>
              <a:t>PERICARDIAL</a:t>
            </a:r>
            <a:r>
              <a:rPr dirty="0" spc="-170"/>
              <a:t> </a:t>
            </a:r>
            <a:r>
              <a:rPr dirty="0" spc="-605"/>
              <a:t>EFFUSIONS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93493"/>
            <a:ext cx="10101580" cy="2116455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241300" marR="194310" indent="-229235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10">
                <a:latin typeface="Carlito"/>
                <a:cs typeface="Carlito"/>
              </a:rPr>
              <a:t>Etiology: </a:t>
            </a:r>
            <a:r>
              <a:rPr dirty="0" sz="2800" spc="-20">
                <a:latin typeface="Carlito"/>
                <a:cs typeface="Carlito"/>
              </a:rPr>
              <a:t>metastatic </a:t>
            </a:r>
            <a:r>
              <a:rPr dirty="0" sz="2800" spc="-15">
                <a:latin typeface="Carlito"/>
                <a:cs typeface="Carlito"/>
              </a:rPr>
              <a:t>cancers, treatment </a:t>
            </a:r>
            <a:r>
              <a:rPr dirty="0" sz="2800">
                <a:latin typeface="Carlito"/>
                <a:cs typeface="Carlito"/>
              </a:rPr>
              <a:t>(e.g. </a:t>
            </a:r>
            <a:r>
              <a:rPr dirty="0" sz="2800" spc="-10">
                <a:latin typeface="Carlito"/>
                <a:cs typeface="Carlito"/>
              </a:rPr>
              <a:t>checkpoint </a:t>
            </a:r>
            <a:r>
              <a:rPr dirty="0" sz="2800" spc="-15">
                <a:latin typeface="Carlito"/>
                <a:cs typeface="Carlito"/>
              </a:rPr>
              <a:t>inhibitors),  </a:t>
            </a:r>
            <a:r>
              <a:rPr dirty="0" sz="2800" spc="-10">
                <a:latin typeface="Carlito"/>
                <a:cs typeface="Carlito"/>
              </a:rPr>
              <a:t>GVHD </a:t>
            </a:r>
            <a:r>
              <a:rPr dirty="0" sz="2800" spc="-15">
                <a:latin typeface="Carlito"/>
                <a:cs typeface="Carlito"/>
              </a:rPr>
              <a:t>post </a:t>
            </a:r>
            <a:r>
              <a:rPr dirty="0" sz="2800" spc="-20">
                <a:latin typeface="Carlito"/>
                <a:cs typeface="Carlito"/>
              </a:rPr>
              <a:t>stem </a:t>
            </a:r>
            <a:r>
              <a:rPr dirty="0" sz="2800" spc="-5">
                <a:latin typeface="Carlito"/>
                <a:cs typeface="Carlito"/>
              </a:rPr>
              <a:t>cell </a:t>
            </a:r>
            <a:r>
              <a:rPr dirty="0" sz="2800" spc="-15">
                <a:latin typeface="Carlito"/>
                <a:cs typeface="Carlito"/>
              </a:rPr>
              <a:t>treatment,</a:t>
            </a:r>
            <a:r>
              <a:rPr dirty="0" sz="2800" spc="80">
                <a:latin typeface="Carlito"/>
                <a:cs typeface="Carlito"/>
              </a:rPr>
              <a:t> </a:t>
            </a:r>
            <a:r>
              <a:rPr dirty="0" sz="2800" spc="-20">
                <a:latin typeface="Carlito"/>
                <a:cs typeface="Carlito"/>
              </a:rPr>
              <a:t>etc</a:t>
            </a:r>
            <a:endParaRPr sz="2800">
              <a:latin typeface="Carlito"/>
              <a:cs typeface="Carlito"/>
            </a:endParaRPr>
          </a:p>
          <a:p>
            <a:pPr marL="241300" marR="5080" indent="-229235">
              <a:lnSpc>
                <a:spcPts val="3020"/>
              </a:lnSpc>
              <a:spcBef>
                <a:spcPts val="101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15">
                <a:latin typeface="Carlito"/>
                <a:cs typeface="Carlito"/>
              </a:rPr>
              <a:t>Recurrence </a:t>
            </a:r>
            <a:r>
              <a:rPr dirty="0" sz="2800" spc="-35">
                <a:latin typeface="Carlito"/>
                <a:cs typeface="Carlito"/>
              </a:rPr>
              <a:t>rate </a:t>
            </a:r>
            <a:r>
              <a:rPr dirty="0" sz="2800" spc="-10">
                <a:latin typeface="Carlito"/>
                <a:cs typeface="Carlito"/>
              </a:rPr>
              <a:t>36-60% </a:t>
            </a:r>
            <a:r>
              <a:rPr dirty="0" sz="2800" spc="-5">
                <a:latin typeface="Carlito"/>
                <a:cs typeface="Carlito"/>
              </a:rPr>
              <a:t>with </a:t>
            </a:r>
            <a:r>
              <a:rPr dirty="0" sz="2800" spc="-15">
                <a:latin typeface="Carlito"/>
                <a:cs typeface="Carlito"/>
              </a:rPr>
              <a:t>pericardiocentesis </a:t>
            </a:r>
            <a:r>
              <a:rPr dirty="0" sz="2800" spc="-5">
                <a:latin typeface="Carlito"/>
                <a:cs typeface="Carlito"/>
              </a:rPr>
              <a:t>alone and </a:t>
            </a:r>
            <a:r>
              <a:rPr dirty="0" sz="2800" spc="-20">
                <a:latin typeface="Carlito"/>
                <a:cs typeface="Carlito"/>
              </a:rPr>
              <a:t>improved  </a:t>
            </a:r>
            <a:r>
              <a:rPr dirty="0" sz="2800" spc="-5">
                <a:latin typeface="Carlito"/>
                <a:cs typeface="Carlito"/>
              </a:rPr>
              <a:t>with </a:t>
            </a:r>
            <a:r>
              <a:rPr dirty="0" sz="2800" spc="-15">
                <a:latin typeface="Carlito"/>
                <a:cs typeface="Carlito"/>
              </a:rPr>
              <a:t>prolonged drainage </a:t>
            </a:r>
            <a:r>
              <a:rPr dirty="0" sz="2800" spc="-5">
                <a:latin typeface="Carlito"/>
                <a:cs typeface="Carlito"/>
              </a:rPr>
              <a:t>and with </a:t>
            </a:r>
            <a:r>
              <a:rPr dirty="0" sz="2800" spc="-15">
                <a:latin typeface="Carlito"/>
                <a:cs typeface="Carlito"/>
              </a:rPr>
              <a:t>pericardial </a:t>
            </a:r>
            <a:r>
              <a:rPr dirty="0" sz="2800" spc="-10">
                <a:latin typeface="Carlito"/>
                <a:cs typeface="Carlito"/>
              </a:rPr>
              <a:t>window (recurrence  </a:t>
            </a:r>
            <a:r>
              <a:rPr dirty="0" sz="2800" spc="-35">
                <a:latin typeface="Carlito"/>
                <a:cs typeface="Carlito"/>
              </a:rPr>
              <a:t>rate</a:t>
            </a:r>
            <a:r>
              <a:rPr dirty="0" sz="2800" spc="-5">
                <a:latin typeface="Carlito"/>
                <a:cs typeface="Carlito"/>
              </a:rPr>
              <a:t> &lt;20%)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5175" y="5424675"/>
            <a:ext cx="3185160" cy="647065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800" spc="-5">
                <a:latin typeface="Carlito"/>
                <a:cs typeface="Carlito"/>
              </a:rPr>
              <a:t>Laham et </a:t>
            </a:r>
            <a:r>
              <a:rPr dirty="0" sz="1800">
                <a:latin typeface="Carlito"/>
                <a:cs typeface="Carlito"/>
              </a:rPr>
              <a:t>ak </a:t>
            </a:r>
            <a:r>
              <a:rPr dirty="0" sz="1800" spc="-5">
                <a:latin typeface="Carlito"/>
                <a:cs typeface="Carlito"/>
              </a:rPr>
              <a:t>Heart</a:t>
            </a:r>
            <a:r>
              <a:rPr dirty="0" sz="1800" spc="5">
                <a:latin typeface="Carlito"/>
                <a:cs typeface="Carlito"/>
              </a:rPr>
              <a:t> </a:t>
            </a:r>
            <a:r>
              <a:rPr dirty="0" sz="1800">
                <a:latin typeface="Carlito"/>
                <a:cs typeface="Carlito"/>
              </a:rPr>
              <a:t>1996</a:t>
            </a:r>
            <a:endParaRPr sz="1800">
              <a:latin typeface="Carlito"/>
              <a:cs typeface="Carlito"/>
            </a:endParaRPr>
          </a:p>
          <a:p>
            <a:pPr marL="241300" indent="-228600">
              <a:lnSpc>
                <a:spcPct val="100000"/>
              </a:lnSpc>
              <a:spcBef>
                <a:spcPts val="28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800" spc="-30">
                <a:latin typeface="Carlito"/>
                <a:cs typeface="Carlito"/>
              </a:rPr>
              <a:t>Tsang </a:t>
            </a:r>
            <a:r>
              <a:rPr dirty="0" sz="1800" spc="-5">
                <a:latin typeface="Carlito"/>
                <a:cs typeface="Carlito"/>
              </a:rPr>
              <a:t>et </a:t>
            </a:r>
            <a:r>
              <a:rPr dirty="0" sz="1800">
                <a:latin typeface="Carlito"/>
                <a:cs typeface="Carlito"/>
              </a:rPr>
              <a:t>al </a:t>
            </a:r>
            <a:r>
              <a:rPr dirty="0" sz="1800" spc="-15">
                <a:latin typeface="Carlito"/>
                <a:cs typeface="Carlito"/>
              </a:rPr>
              <a:t>Mayo </a:t>
            </a:r>
            <a:r>
              <a:rPr dirty="0" sz="1800" spc="-10">
                <a:latin typeface="Carlito"/>
                <a:cs typeface="Carlito"/>
              </a:rPr>
              <a:t>Clin </a:t>
            </a:r>
            <a:r>
              <a:rPr dirty="0" sz="1800" spc="-15">
                <a:latin typeface="Carlito"/>
                <a:cs typeface="Carlito"/>
              </a:rPr>
              <a:t>Proc</a:t>
            </a:r>
            <a:r>
              <a:rPr dirty="0" sz="1800" spc="55">
                <a:latin typeface="Carlito"/>
                <a:cs typeface="Carlito"/>
              </a:rPr>
              <a:t> </a:t>
            </a:r>
            <a:r>
              <a:rPr dirty="0" sz="1800" spc="-5">
                <a:latin typeface="Carlito"/>
                <a:cs typeface="Carlito"/>
              </a:rPr>
              <a:t>2000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906000" y="5143499"/>
            <a:ext cx="2286000" cy="17144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25660" y="365815"/>
            <a:ext cx="11074400" cy="6236335"/>
            <a:chOff x="425660" y="365815"/>
            <a:chExt cx="11074400" cy="6236335"/>
          </a:xfrm>
        </p:grpSpPr>
        <p:sp>
          <p:nvSpPr>
            <p:cNvPr id="3" name="object 3"/>
            <p:cNvSpPr/>
            <p:nvPr/>
          </p:nvSpPr>
          <p:spPr>
            <a:xfrm>
              <a:off x="428244" y="5452856"/>
              <a:ext cx="2883408" cy="114911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428244" y="365815"/>
              <a:ext cx="11071860" cy="5379720"/>
            </a:xfrm>
            <a:custGeom>
              <a:avLst/>
              <a:gdLst/>
              <a:ahLst/>
              <a:cxnLst/>
              <a:rect l="l" t="t" r="r" b="b"/>
              <a:pathLst>
                <a:path w="11071860" h="5379720">
                  <a:moveTo>
                    <a:pt x="11071451" y="0"/>
                  </a:moveTo>
                  <a:lnTo>
                    <a:pt x="0" y="0"/>
                  </a:lnTo>
                  <a:lnTo>
                    <a:pt x="0" y="5379664"/>
                  </a:lnTo>
                  <a:lnTo>
                    <a:pt x="11071451" y="537966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25660" y="543995"/>
              <a:ext cx="10937416" cy="450901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5413053" y="2342016"/>
            <a:ext cx="674370" cy="26479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550" spc="120">
                <a:latin typeface="Carlito"/>
                <a:cs typeface="Carlito"/>
              </a:rPr>
              <a:t>Cancer</a:t>
            </a:r>
            <a:endParaRPr sz="155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432321" y="847879"/>
            <a:ext cx="657225" cy="458470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algn="ctr" marL="12700" marR="5080" indent="-635">
              <a:lnSpc>
                <a:spcPct val="91100"/>
              </a:lnSpc>
              <a:spcBef>
                <a:spcPts val="225"/>
              </a:spcBef>
            </a:pPr>
            <a:r>
              <a:rPr dirty="0" sz="1000" spc="90">
                <a:latin typeface="Carlito"/>
                <a:cs typeface="Carlito"/>
              </a:rPr>
              <a:t>Needs  </a:t>
            </a:r>
            <a:r>
              <a:rPr dirty="0" sz="1000" spc="60">
                <a:latin typeface="Carlito"/>
                <a:cs typeface="Carlito"/>
              </a:rPr>
              <a:t>surgical  </a:t>
            </a:r>
            <a:r>
              <a:rPr dirty="0" sz="1000" spc="10">
                <a:latin typeface="Carlito"/>
                <a:cs typeface="Carlito"/>
              </a:rPr>
              <a:t>T</a:t>
            </a:r>
            <a:r>
              <a:rPr dirty="0" sz="1000" spc="45">
                <a:latin typeface="Carlito"/>
                <a:cs typeface="Carlito"/>
              </a:rPr>
              <a:t>r</a:t>
            </a:r>
            <a:r>
              <a:rPr dirty="0" sz="1000" spc="85">
                <a:latin typeface="Carlito"/>
                <a:cs typeface="Carlito"/>
              </a:rPr>
              <a:t>e</a:t>
            </a:r>
            <a:r>
              <a:rPr dirty="0" sz="1000" spc="70">
                <a:latin typeface="Carlito"/>
                <a:cs typeface="Carlito"/>
              </a:rPr>
              <a:t>a</a:t>
            </a:r>
            <a:r>
              <a:rPr dirty="0" sz="1000" spc="65">
                <a:latin typeface="Carlito"/>
                <a:cs typeface="Carlito"/>
              </a:rPr>
              <a:t>t</a:t>
            </a:r>
            <a:r>
              <a:rPr dirty="0" sz="1000" spc="110">
                <a:latin typeface="Carlito"/>
                <a:cs typeface="Carlito"/>
              </a:rPr>
              <a:t>me</a:t>
            </a:r>
            <a:r>
              <a:rPr dirty="0" sz="1000" spc="80">
                <a:latin typeface="Carlito"/>
                <a:cs typeface="Carlito"/>
              </a:rPr>
              <a:t>n</a:t>
            </a:r>
            <a:r>
              <a:rPr dirty="0" sz="1000" spc="60">
                <a:latin typeface="Carlito"/>
                <a:cs typeface="Carlito"/>
              </a:rPr>
              <a:t>t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88392" y="3630722"/>
            <a:ext cx="584200" cy="1809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000" spc="85">
                <a:latin typeface="Carlito"/>
                <a:cs typeface="Carlito"/>
              </a:rPr>
              <a:t>Su</a:t>
            </a:r>
            <a:r>
              <a:rPr dirty="0" sz="1000" spc="70">
                <a:latin typeface="Carlito"/>
                <a:cs typeface="Carlito"/>
              </a:rPr>
              <a:t>r</a:t>
            </a:r>
            <a:r>
              <a:rPr dirty="0" sz="1000" spc="75">
                <a:latin typeface="Carlito"/>
                <a:cs typeface="Carlito"/>
              </a:rPr>
              <a:t>v</a:t>
            </a:r>
            <a:r>
              <a:rPr dirty="0" sz="1000" spc="40">
                <a:latin typeface="Carlito"/>
                <a:cs typeface="Carlito"/>
              </a:rPr>
              <a:t>i</a:t>
            </a:r>
            <a:r>
              <a:rPr dirty="0" sz="1000" spc="70">
                <a:latin typeface="Carlito"/>
                <a:cs typeface="Carlito"/>
              </a:rPr>
              <a:t>v</a:t>
            </a:r>
            <a:r>
              <a:rPr dirty="0" sz="1000" spc="85">
                <a:latin typeface="Carlito"/>
                <a:cs typeface="Carlito"/>
              </a:rPr>
              <a:t>o</a:t>
            </a:r>
            <a:r>
              <a:rPr dirty="0" sz="1000" spc="45">
                <a:latin typeface="Carlito"/>
                <a:cs typeface="Carlito"/>
              </a:rPr>
              <a:t>r</a:t>
            </a:r>
            <a:r>
              <a:rPr dirty="0" sz="1000" spc="70">
                <a:latin typeface="Carlito"/>
                <a:cs typeface="Carlito"/>
              </a:rPr>
              <a:t>s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00931" y="2956393"/>
            <a:ext cx="660400" cy="276860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2700" marR="5080" indent="62865">
              <a:lnSpc>
                <a:spcPts val="940"/>
              </a:lnSpc>
              <a:spcBef>
                <a:spcPts val="204"/>
              </a:spcBef>
            </a:pPr>
            <a:r>
              <a:rPr dirty="0" sz="850" spc="70">
                <a:latin typeface="Carlito"/>
                <a:cs typeface="Carlito"/>
              </a:rPr>
              <a:t>Advanced  </a:t>
            </a:r>
            <a:r>
              <a:rPr dirty="0" sz="850" spc="75">
                <a:latin typeface="Carlito"/>
                <a:cs typeface="Carlito"/>
              </a:rPr>
              <a:t>HF </a:t>
            </a:r>
            <a:r>
              <a:rPr dirty="0" sz="850" spc="60">
                <a:latin typeface="Carlito"/>
                <a:cs typeface="Carlito"/>
              </a:rPr>
              <a:t>(Stage</a:t>
            </a:r>
            <a:r>
              <a:rPr dirty="0" sz="850" spc="-80">
                <a:latin typeface="Carlito"/>
                <a:cs typeface="Carlito"/>
              </a:rPr>
              <a:t> </a:t>
            </a:r>
            <a:r>
              <a:rPr dirty="0" sz="850" spc="65">
                <a:latin typeface="Carlito"/>
                <a:cs typeface="Carlito"/>
              </a:rPr>
              <a:t>D)</a:t>
            </a:r>
            <a:endParaRPr sz="85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94271" y="2218586"/>
            <a:ext cx="576580" cy="1568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850" spc="75">
                <a:latin typeface="Carlito"/>
                <a:cs typeface="Carlito"/>
              </a:rPr>
              <a:t>OHT/LVAD</a:t>
            </a:r>
            <a:endParaRPr sz="85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964418" y="2956393"/>
            <a:ext cx="436245" cy="276860"/>
          </a:xfrm>
          <a:prstGeom prst="rect">
            <a:avLst/>
          </a:prstGeom>
        </p:spPr>
        <p:txBody>
          <a:bodyPr wrap="square" lIns="0" tIns="26034" rIns="0" bIns="0" rtlCol="0" vert="horz">
            <a:spAutoFit/>
          </a:bodyPr>
          <a:lstStyle/>
          <a:p>
            <a:pPr marL="16510" marR="5080" indent="-4445">
              <a:lnSpc>
                <a:spcPts val="940"/>
              </a:lnSpc>
              <a:spcBef>
                <a:spcPts val="204"/>
              </a:spcBef>
            </a:pPr>
            <a:r>
              <a:rPr dirty="0" sz="850" spc="120">
                <a:latin typeface="Carlito"/>
                <a:cs typeface="Carlito"/>
              </a:rPr>
              <a:t>M</a:t>
            </a:r>
            <a:r>
              <a:rPr dirty="0" sz="850" spc="55">
                <a:latin typeface="Carlito"/>
                <a:cs typeface="Carlito"/>
              </a:rPr>
              <a:t>edical  the</a:t>
            </a:r>
            <a:r>
              <a:rPr dirty="0" sz="850" spc="55">
                <a:latin typeface="Carlito"/>
                <a:cs typeface="Carlito"/>
              </a:rPr>
              <a:t>r</a:t>
            </a:r>
            <a:r>
              <a:rPr dirty="0" sz="850" spc="65">
                <a:latin typeface="Carlito"/>
                <a:cs typeface="Carlito"/>
              </a:rPr>
              <a:t>a</a:t>
            </a:r>
            <a:r>
              <a:rPr dirty="0" sz="850" spc="70">
                <a:latin typeface="Carlito"/>
                <a:cs typeface="Carlito"/>
              </a:rPr>
              <a:t>py</a:t>
            </a:r>
            <a:endParaRPr sz="85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936614" y="3813266"/>
            <a:ext cx="492125" cy="1568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850" spc="50">
                <a:latin typeface="Carlito"/>
                <a:cs typeface="Carlito"/>
              </a:rPr>
              <a:t>Palliative</a:t>
            </a:r>
            <a:endParaRPr sz="85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569324" y="1051416"/>
            <a:ext cx="578485" cy="1695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50" spc="55">
                <a:latin typeface="Carlito"/>
                <a:cs typeface="Carlito"/>
              </a:rPr>
              <a:t>Risk of</a:t>
            </a:r>
            <a:r>
              <a:rPr dirty="0" sz="950" spc="-70">
                <a:latin typeface="Carlito"/>
                <a:cs typeface="Carlito"/>
              </a:rPr>
              <a:t> </a:t>
            </a:r>
            <a:r>
              <a:rPr dirty="0" sz="950" spc="75">
                <a:latin typeface="Carlito"/>
                <a:cs typeface="Carlito"/>
              </a:rPr>
              <a:t>HF</a:t>
            </a:r>
            <a:endParaRPr sz="95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37854" y="844129"/>
            <a:ext cx="671830" cy="58356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ctr" marL="12700" marR="5080">
              <a:lnSpc>
                <a:spcPct val="95900"/>
              </a:lnSpc>
              <a:spcBef>
                <a:spcPts val="170"/>
              </a:spcBef>
            </a:pPr>
            <a:r>
              <a:rPr dirty="0" sz="750" spc="65">
                <a:latin typeface="Carlito"/>
                <a:cs typeface="Carlito"/>
              </a:rPr>
              <a:t>Received  </a:t>
            </a:r>
            <a:r>
              <a:rPr dirty="0" sz="750" spc="60">
                <a:latin typeface="Carlito"/>
                <a:cs typeface="Carlito"/>
              </a:rPr>
              <a:t>Potentially  Cardiotoxic  </a:t>
            </a:r>
            <a:r>
              <a:rPr dirty="0" sz="750" spc="80">
                <a:latin typeface="Carlito"/>
                <a:cs typeface="Carlito"/>
              </a:rPr>
              <a:t>C</a:t>
            </a:r>
            <a:r>
              <a:rPr dirty="0" sz="750" spc="75">
                <a:latin typeface="Carlito"/>
                <a:cs typeface="Carlito"/>
              </a:rPr>
              <a:t>h</a:t>
            </a:r>
            <a:r>
              <a:rPr dirty="0" sz="750" spc="80">
                <a:latin typeface="Carlito"/>
                <a:cs typeface="Carlito"/>
              </a:rPr>
              <a:t>e</a:t>
            </a:r>
            <a:r>
              <a:rPr dirty="0" sz="750" spc="120">
                <a:latin typeface="Carlito"/>
                <a:cs typeface="Carlito"/>
              </a:rPr>
              <a:t>m</a:t>
            </a:r>
            <a:r>
              <a:rPr dirty="0" sz="750" spc="80">
                <a:latin typeface="Carlito"/>
                <a:cs typeface="Carlito"/>
              </a:rPr>
              <a:t>o</a:t>
            </a:r>
            <a:r>
              <a:rPr dirty="0" sz="750" spc="45">
                <a:latin typeface="Carlito"/>
                <a:cs typeface="Carlito"/>
              </a:rPr>
              <a:t>t</a:t>
            </a:r>
            <a:r>
              <a:rPr dirty="0" sz="750" spc="60">
                <a:latin typeface="Carlito"/>
                <a:cs typeface="Carlito"/>
              </a:rPr>
              <a:t>herap  </a:t>
            </a:r>
            <a:r>
              <a:rPr dirty="0" sz="750" spc="70">
                <a:latin typeface="Carlito"/>
                <a:cs typeface="Carlito"/>
              </a:rPr>
              <a:t>y</a:t>
            </a:r>
            <a:endParaRPr sz="750">
              <a:latin typeface="Carlito"/>
              <a:cs typeface="Carli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154955" y="982368"/>
            <a:ext cx="689610" cy="298450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41605" marR="5080" indent="-129539">
              <a:lnSpc>
                <a:spcPts val="1019"/>
              </a:lnSpc>
              <a:spcBef>
                <a:spcPts val="225"/>
              </a:spcBef>
            </a:pPr>
            <a:r>
              <a:rPr dirty="0" sz="950" spc="80">
                <a:latin typeface="Carlito"/>
                <a:cs typeface="Carlito"/>
              </a:rPr>
              <a:t>A</a:t>
            </a:r>
            <a:r>
              <a:rPr dirty="0" sz="950" spc="50">
                <a:latin typeface="Carlito"/>
                <a:cs typeface="Carlito"/>
              </a:rPr>
              <a:t>s</a:t>
            </a:r>
            <a:r>
              <a:rPr dirty="0" sz="950" spc="55">
                <a:latin typeface="Carlito"/>
                <a:cs typeface="Carlito"/>
              </a:rPr>
              <a:t>s</a:t>
            </a:r>
            <a:r>
              <a:rPr dirty="0" sz="950" spc="65">
                <a:latin typeface="Carlito"/>
                <a:cs typeface="Carlito"/>
              </a:rPr>
              <a:t>e</a:t>
            </a:r>
            <a:r>
              <a:rPr dirty="0" sz="950" spc="55">
                <a:latin typeface="Carlito"/>
                <a:cs typeface="Carlito"/>
              </a:rPr>
              <a:t>ss</a:t>
            </a:r>
            <a:r>
              <a:rPr dirty="0" sz="950" spc="100">
                <a:latin typeface="Carlito"/>
                <a:cs typeface="Carlito"/>
              </a:rPr>
              <a:t>m</a:t>
            </a:r>
            <a:r>
              <a:rPr dirty="0" sz="950" spc="70">
                <a:latin typeface="Carlito"/>
                <a:cs typeface="Carlito"/>
              </a:rPr>
              <a:t>e</a:t>
            </a:r>
            <a:r>
              <a:rPr dirty="0" sz="950" spc="60">
                <a:latin typeface="Carlito"/>
                <a:cs typeface="Carlito"/>
              </a:rPr>
              <a:t>n</a:t>
            </a:r>
            <a:r>
              <a:rPr dirty="0" sz="950" spc="35">
                <a:latin typeface="Carlito"/>
                <a:cs typeface="Carlito"/>
              </a:rPr>
              <a:t>t  </a:t>
            </a:r>
            <a:r>
              <a:rPr dirty="0" sz="950" spc="55">
                <a:latin typeface="Carlito"/>
                <a:cs typeface="Carlito"/>
              </a:rPr>
              <a:t>of</a:t>
            </a:r>
            <a:r>
              <a:rPr dirty="0" sz="950" spc="10">
                <a:latin typeface="Carlito"/>
                <a:cs typeface="Carlito"/>
              </a:rPr>
              <a:t> </a:t>
            </a:r>
            <a:r>
              <a:rPr dirty="0" sz="950" spc="45">
                <a:latin typeface="Carlito"/>
                <a:cs typeface="Carlito"/>
              </a:rPr>
              <a:t>LVEF</a:t>
            </a:r>
            <a:endParaRPr sz="950">
              <a:latin typeface="Carlito"/>
              <a:cs typeface="Carli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646386" y="819363"/>
            <a:ext cx="445134" cy="1695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50" spc="65">
                <a:latin typeface="Carlito"/>
                <a:cs typeface="Carlito"/>
              </a:rPr>
              <a:t>Normal</a:t>
            </a:r>
            <a:endParaRPr sz="950">
              <a:latin typeface="Carlito"/>
              <a:cs typeface="Carli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577854" y="1609679"/>
            <a:ext cx="582295" cy="1695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50" spc="65">
                <a:latin typeface="Carlito"/>
                <a:cs typeface="Carlito"/>
              </a:rPr>
              <a:t>Abnormal</a:t>
            </a:r>
            <a:endParaRPr sz="950">
              <a:latin typeface="Carlito"/>
              <a:cs typeface="Carlito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544973" y="2392222"/>
            <a:ext cx="647065" cy="1695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50" spc="75">
                <a:latin typeface="Carlito"/>
                <a:cs typeface="Carlito"/>
              </a:rPr>
              <a:t>HF</a:t>
            </a:r>
            <a:r>
              <a:rPr dirty="0" sz="950" spc="-35">
                <a:latin typeface="Carlito"/>
                <a:cs typeface="Carlito"/>
              </a:rPr>
              <a:t> </a:t>
            </a:r>
            <a:r>
              <a:rPr dirty="0" sz="950" spc="45">
                <a:latin typeface="Carlito"/>
                <a:cs typeface="Carlito"/>
              </a:rPr>
              <a:t>Referral</a:t>
            </a:r>
            <a:endParaRPr sz="950">
              <a:latin typeface="Carlito"/>
              <a:cs typeface="Carli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474663" y="4449105"/>
            <a:ext cx="591185" cy="353060"/>
          </a:xfrm>
          <a:prstGeom prst="rect">
            <a:avLst/>
          </a:prstGeom>
        </p:spPr>
        <p:txBody>
          <a:bodyPr wrap="square" lIns="0" tIns="23495" rIns="0" bIns="0" rtlCol="0" vert="horz">
            <a:spAutoFit/>
          </a:bodyPr>
          <a:lstStyle/>
          <a:p>
            <a:pPr marL="45085" marR="5080" indent="-33020">
              <a:lnSpc>
                <a:spcPts val="1260"/>
              </a:lnSpc>
              <a:spcBef>
                <a:spcPts val="185"/>
              </a:spcBef>
            </a:pPr>
            <a:r>
              <a:rPr dirty="0" sz="1100" spc="90">
                <a:latin typeface="Carlito"/>
                <a:cs typeface="Carlito"/>
              </a:rPr>
              <a:t>Need</a:t>
            </a:r>
            <a:r>
              <a:rPr dirty="0" sz="1100" spc="-50">
                <a:latin typeface="Carlito"/>
                <a:cs typeface="Carlito"/>
              </a:rPr>
              <a:t> </a:t>
            </a:r>
            <a:r>
              <a:rPr dirty="0" sz="1100" spc="95">
                <a:latin typeface="Carlito"/>
                <a:cs typeface="Carlito"/>
              </a:rPr>
              <a:t>CV  </a:t>
            </a:r>
            <a:r>
              <a:rPr dirty="0" sz="1100" spc="70">
                <a:latin typeface="Carlito"/>
                <a:cs typeface="Carlito"/>
              </a:rPr>
              <a:t>Surgery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21535" y="1056597"/>
            <a:ext cx="581025" cy="1695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50" spc="50">
                <a:latin typeface="Carlito"/>
                <a:cs typeface="Carlito"/>
              </a:rPr>
              <a:t>Risk </a:t>
            </a:r>
            <a:r>
              <a:rPr dirty="0" sz="950" spc="55">
                <a:latin typeface="Carlito"/>
                <a:cs typeface="Carlito"/>
              </a:rPr>
              <a:t>of</a:t>
            </a:r>
            <a:r>
              <a:rPr dirty="0" sz="950" spc="-45">
                <a:latin typeface="Carlito"/>
                <a:cs typeface="Carlito"/>
              </a:rPr>
              <a:t> </a:t>
            </a:r>
            <a:r>
              <a:rPr dirty="0" sz="950" spc="70">
                <a:latin typeface="Carlito"/>
                <a:cs typeface="Carlito"/>
              </a:rPr>
              <a:t>MI</a:t>
            </a:r>
            <a:endParaRPr sz="950">
              <a:latin typeface="Carlito"/>
              <a:cs typeface="Carlito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49314" y="1030393"/>
            <a:ext cx="777240" cy="297815"/>
          </a:xfrm>
          <a:prstGeom prst="rect">
            <a:avLst/>
          </a:prstGeom>
        </p:spPr>
        <p:txBody>
          <a:bodyPr wrap="square" lIns="0" tIns="29844" rIns="0" bIns="0" rtlCol="0" vert="horz">
            <a:spAutoFit/>
          </a:bodyPr>
          <a:lstStyle/>
          <a:p>
            <a:pPr marL="141605" marR="5080" indent="-129539">
              <a:lnSpc>
                <a:spcPts val="1010"/>
              </a:lnSpc>
              <a:spcBef>
                <a:spcPts val="234"/>
              </a:spcBef>
            </a:pPr>
            <a:r>
              <a:rPr dirty="0" sz="950" spc="40">
                <a:latin typeface="Carlito"/>
                <a:cs typeface="Carlito"/>
              </a:rPr>
              <a:t>P</a:t>
            </a:r>
            <a:r>
              <a:rPr dirty="0" sz="950" spc="50">
                <a:latin typeface="Carlito"/>
                <a:cs typeface="Carlito"/>
              </a:rPr>
              <a:t>eri</a:t>
            </a:r>
            <a:r>
              <a:rPr dirty="0" sz="950" spc="65">
                <a:latin typeface="Carlito"/>
                <a:cs typeface="Carlito"/>
              </a:rPr>
              <a:t>op</a:t>
            </a:r>
            <a:r>
              <a:rPr dirty="0" sz="950" spc="70">
                <a:latin typeface="Carlito"/>
                <a:cs typeface="Carlito"/>
              </a:rPr>
              <a:t>e</a:t>
            </a:r>
            <a:r>
              <a:rPr dirty="0" sz="950" spc="15">
                <a:latin typeface="Carlito"/>
                <a:cs typeface="Carlito"/>
              </a:rPr>
              <a:t>r</a:t>
            </a:r>
            <a:r>
              <a:rPr dirty="0" sz="950" spc="50">
                <a:latin typeface="Carlito"/>
                <a:cs typeface="Carlito"/>
              </a:rPr>
              <a:t>a</a:t>
            </a:r>
            <a:r>
              <a:rPr dirty="0" sz="950" spc="45">
                <a:latin typeface="Carlito"/>
                <a:cs typeface="Carlito"/>
              </a:rPr>
              <a:t>t</a:t>
            </a:r>
            <a:r>
              <a:rPr dirty="0" sz="950" spc="25">
                <a:latin typeface="Carlito"/>
                <a:cs typeface="Carlito"/>
              </a:rPr>
              <a:t>i</a:t>
            </a:r>
            <a:r>
              <a:rPr dirty="0" sz="950" spc="45">
                <a:latin typeface="Carlito"/>
                <a:cs typeface="Carlito"/>
              </a:rPr>
              <a:t>v</a:t>
            </a:r>
            <a:r>
              <a:rPr dirty="0" sz="950" spc="40">
                <a:latin typeface="Carlito"/>
                <a:cs typeface="Carlito"/>
              </a:rPr>
              <a:t>e  </a:t>
            </a:r>
            <a:r>
              <a:rPr dirty="0" sz="950" spc="50">
                <a:latin typeface="Carlito"/>
                <a:cs typeface="Carlito"/>
              </a:rPr>
              <a:t>Risk</a:t>
            </a:r>
            <a:r>
              <a:rPr dirty="0" sz="950" spc="15">
                <a:latin typeface="Carlito"/>
                <a:cs typeface="Carlito"/>
              </a:rPr>
              <a:t> </a:t>
            </a:r>
            <a:r>
              <a:rPr dirty="0" sz="950" spc="75">
                <a:latin typeface="Carlito"/>
                <a:cs typeface="Carlito"/>
              </a:rPr>
              <a:t>&lt;1%</a:t>
            </a:r>
            <a:endParaRPr sz="950">
              <a:latin typeface="Carlito"/>
              <a:cs typeface="Carlit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12541" y="1094658"/>
            <a:ext cx="485775" cy="1695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50" spc="70">
                <a:latin typeface="Carlito"/>
                <a:cs typeface="Carlito"/>
              </a:rPr>
              <a:t>P</a:t>
            </a:r>
            <a:r>
              <a:rPr dirty="0" sz="950" spc="25">
                <a:latin typeface="Carlito"/>
                <a:cs typeface="Carlito"/>
              </a:rPr>
              <a:t>r</a:t>
            </a:r>
            <a:r>
              <a:rPr dirty="0" sz="950" spc="65">
                <a:latin typeface="Carlito"/>
                <a:cs typeface="Carlito"/>
              </a:rPr>
              <a:t>o</a:t>
            </a:r>
            <a:r>
              <a:rPr dirty="0" sz="950" spc="65">
                <a:latin typeface="Carlito"/>
                <a:cs typeface="Carlito"/>
              </a:rPr>
              <a:t>ce</a:t>
            </a:r>
            <a:r>
              <a:rPr dirty="0" sz="950" spc="65">
                <a:latin typeface="Carlito"/>
                <a:cs typeface="Carlito"/>
              </a:rPr>
              <a:t>e</a:t>
            </a:r>
            <a:r>
              <a:rPr dirty="0" sz="950" spc="70">
                <a:latin typeface="Carlito"/>
                <a:cs typeface="Carlito"/>
              </a:rPr>
              <a:t>d</a:t>
            </a:r>
            <a:endParaRPr sz="950">
              <a:latin typeface="Carlito"/>
              <a:cs typeface="Carlit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49314" y="2443236"/>
            <a:ext cx="777240" cy="297815"/>
          </a:xfrm>
          <a:prstGeom prst="rect">
            <a:avLst/>
          </a:prstGeom>
        </p:spPr>
        <p:txBody>
          <a:bodyPr wrap="square" lIns="0" tIns="29844" rIns="0" bIns="0" rtlCol="0" vert="horz">
            <a:spAutoFit/>
          </a:bodyPr>
          <a:lstStyle/>
          <a:p>
            <a:pPr marL="141605" marR="5080" indent="-129539">
              <a:lnSpc>
                <a:spcPts val="1010"/>
              </a:lnSpc>
              <a:spcBef>
                <a:spcPts val="234"/>
              </a:spcBef>
            </a:pPr>
            <a:r>
              <a:rPr dirty="0" sz="950" spc="40">
                <a:latin typeface="Carlito"/>
                <a:cs typeface="Carlito"/>
              </a:rPr>
              <a:t>P</a:t>
            </a:r>
            <a:r>
              <a:rPr dirty="0" sz="950" spc="50">
                <a:latin typeface="Carlito"/>
                <a:cs typeface="Carlito"/>
              </a:rPr>
              <a:t>eri</a:t>
            </a:r>
            <a:r>
              <a:rPr dirty="0" sz="950" spc="65">
                <a:latin typeface="Carlito"/>
                <a:cs typeface="Carlito"/>
              </a:rPr>
              <a:t>op</a:t>
            </a:r>
            <a:r>
              <a:rPr dirty="0" sz="950" spc="70">
                <a:latin typeface="Carlito"/>
                <a:cs typeface="Carlito"/>
              </a:rPr>
              <a:t>e</a:t>
            </a:r>
            <a:r>
              <a:rPr dirty="0" sz="950" spc="15">
                <a:latin typeface="Carlito"/>
                <a:cs typeface="Carlito"/>
              </a:rPr>
              <a:t>r</a:t>
            </a:r>
            <a:r>
              <a:rPr dirty="0" sz="950" spc="50">
                <a:latin typeface="Carlito"/>
                <a:cs typeface="Carlito"/>
              </a:rPr>
              <a:t>a</a:t>
            </a:r>
            <a:r>
              <a:rPr dirty="0" sz="950" spc="45">
                <a:latin typeface="Carlito"/>
                <a:cs typeface="Carlito"/>
              </a:rPr>
              <a:t>t</a:t>
            </a:r>
            <a:r>
              <a:rPr dirty="0" sz="950" spc="25">
                <a:latin typeface="Carlito"/>
                <a:cs typeface="Carlito"/>
              </a:rPr>
              <a:t>i</a:t>
            </a:r>
            <a:r>
              <a:rPr dirty="0" sz="950" spc="45">
                <a:latin typeface="Carlito"/>
                <a:cs typeface="Carlito"/>
              </a:rPr>
              <a:t>v</a:t>
            </a:r>
            <a:r>
              <a:rPr dirty="0" sz="950" spc="40">
                <a:latin typeface="Carlito"/>
                <a:cs typeface="Carlito"/>
              </a:rPr>
              <a:t>e  </a:t>
            </a:r>
            <a:r>
              <a:rPr dirty="0" sz="950" spc="50">
                <a:latin typeface="Carlito"/>
                <a:cs typeface="Carlito"/>
              </a:rPr>
              <a:t>Risk</a:t>
            </a:r>
            <a:r>
              <a:rPr dirty="0" sz="950" spc="15">
                <a:latin typeface="Carlito"/>
                <a:cs typeface="Carlito"/>
              </a:rPr>
              <a:t> </a:t>
            </a:r>
            <a:r>
              <a:rPr dirty="0" sz="950" spc="75">
                <a:latin typeface="Carlito"/>
                <a:cs typeface="Carlito"/>
              </a:rPr>
              <a:t>&gt;1%</a:t>
            </a:r>
            <a:endParaRPr sz="950">
              <a:latin typeface="Carlito"/>
              <a:cs typeface="Carlito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957854" y="1906695"/>
            <a:ext cx="594360" cy="427355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ctr" marL="12700" marR="5080" indent="635">
              <a:lnSpc>
                <a:spcPct val="89100"/>
              </a:lnSpc>
              <a:spcBef>
                <a:spcPts val="215"/>
              </a:spcBef>
            </a:pPr>
            <a:r>
              <a:rPr dirty="0" sz="950" spc="75">
                <a:latin typeface="Carlito"/>
                <a:cs typeface="Carlito"/>
              </a:rPr>
              <a:t>Good  </a:t>
            </a:r>
            <a:r>
              <a:rPr dirty="0" sz="950" spc="40">
                <a:latin typeface="Carlito"/>
                <a:cs typeface="Carlito"/>
              </a:rPr>
              <a:t>f</a:t>
            </a:r>
            <a:r>
              <a:rPr dirty="0" sz="950" spc="65">
                <a:latin typeface="Carlito"/>
                <a:cs typeface="Carlito"/>
              </a:rPr>
              <a:t>un</a:t>
            </a:r>
            <a:r>
              <a:rPr dirty="0" sz="950" spc="55">
                <a:latin typeface="Carlito"/>
                <a:cs typeface="Carlito"/>
              </a:rPr>
              <a:t>c</a:t>
            </a:r>
            <a:r>
              <a:rPr dirty="0" sz="950" spc="40">
                <a:latin typeface="Carlito"/>
                <a:cs typeface="Carlito"/>
              </a:rPr>
              <a:t>t</a:t>
            </a:r>
            <a:r>
              <a:rPr dirty="0" sz="950" spc="50">
                <a:latin typeface="Carlito"/>
                <a:cs typeface="Carlito"/>
              </a:rPr>
              <a:t>io</a:t>
            </a:r>
            <a:r>
              <a:rPr dirty="0" sz="950" spc="65">
                <a:latin typeface="Carlito"/>
                <a:cs typeface="Carlito"/>
              </a:rPr>
              <a:t>na</a:t>
            </a:r>
            <a:r>
              <a:rPr dirty="0" sz="950" spc="30">
                <a:latin typeface="Carlito"/>
                <a:cs typeface="Carlito"/>
              </a:rPr>
              <a:t>l  </a:t>
            </a:r>
            <a:r>
              <a:rPr dirty="0" sz="950" spc="55">
                <a:latin typeface="Carlito"/>
                <a:cs typeface="Carlito"/>
              </a:rPr>
              <a:t>capacity</a:t>
            </a:r>
            <a:endParaRPr sz="950">
              <a:latin typeface="Carlito"/>
              <a:cs typeface="Carlito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30016" y="2038314"/>
            <a:ext cx="485775" cy="1695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950" spc="65">
                <a:latin typeface="Carlito"/>
                <a:cs typeface="Carlito"/>
              </a:rPr>
              <a:t>P</a:t>
            </a:r>
            <a:r>
              <a:rPr dirty="0" sz="950" spc="30">
                <a:latin typeface="Carlito"/>
                <a:cs typeface="Carlito"/>
              </a:rPr>
              <a:t>r</a:t>
            </a:r>
            <a:r>
              <a:rPr dirty="0" sz="950" spc="65">
                <a:latin typeface="Carlito"/>
                <a:cs typeface="Carlito"/>
              </a:rPr>
              <a:t>o</a:t>
            </a:r>
            <a:r>
              <a:rPr dirty="0" sz="950" spc="55">
                <a:latin typeface="Carlito"/>
                <a:cs typeface="Carlito"/>
              </a:rPr>
              <a:t>c</a:t>
            </a:r>
            <a:r>
              <a:rPr dirty="0" sz="950" spc="65">
                <a:latin typeface="Carlito"/>
                <a:cs typeface="Carlito"/>
              </a:rPr>
              <a:t>e</a:t>
            </a:r>
            <a:r>
              <a:rPr dirty="0" sz="950" spc="70">
                <a:latin typeface="Carlito"/>
                <a:cs typeface="Carlito"/>
              </a:rPr>
              <a:t>ed</a:t>
            </a:r>
            <a:endParaRPr sz="950">
              <a:latin typeface="Carlito"/>
              <a:cs typeface="Carlito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57854" y="2847062"/>
            <a:ext cx="594360" cy="428625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algn="ctr" marL="12065" marR="5080" indent="635">
              <a:lnSpc>
                <a:spcPts val="1019"/>
              </a:lnSpc>
              <a:spcBef>
                <a:spcPts val="225"/>
              </a:spcBef>
            </a:pPr>
            <a:r>
              <a:rPr dirty="0" sz="950" spc="55">
                <a:latin typeface="Carlito"/>
                <a:cs typeface="Carlito"/>
              </a:rPr>
              <a:t>Poor  </a:t>
            </a:r>
            <a:r>
              <a:rPr dirty="0" sz="950" spc="40">
                <a:latin typeface="Carlito"/>
                <a:cs typeface="Carlito"/>
              </a:rPr>
              <a:t>f</a:t>
            </a:r>
            <a:r>
              <a:rPr dirty="0" sz="950" spc="65">
                <a:latin typeface="Carlito"/>
                <a:cs typeface="Carlito"/>
              </a:rPr>
              <a:t>un</a:t>
            </a:r>
            <a:r>
              <a:rPr dirty="0" sz="950" spc="55">
                <a:latin typeface="Carlito"/>
                <a:cs typeface="Carlito"/>
              </a:rPr>
              <a:t>c</a:t>
            </a:r>
            <a:r>
              <a:rPr dirty="0" sz="950" spc="40">
                <a:latin typeface="Carlito"/>
                <a:cs typeface="Carlito"/>
              </a:rPr>
              <a:t>t</a:t>
            </a:r>
            <a:r>
              <a:rPr dirty="0" sz="950" spc="50">
                <a:latin typeface="Carlito"/>
                <a:cs typeface="Carlito"/>
              </a:rPr>
              <a:t>io</a:t>
            </a:r>
            <a:r>
              <a:rPr dirty="0" sz="950" spc="65">
                <a:latin typeface="Carlito"/>
                <a:cs typeface="Carlito"/>
              </a:rPr>
              <a:t>na</a:t>
            </a:r>
            <a:r>
              <a:rPr dirty="0" sz="950" spc="30">
                <a:latin typeface="Carlito"/>
                <a:cs typeface="Carlito"/>
              </a:rPr>
              <a:t>l  </a:t>
            </a:r>
            <a:r>
              <a:rPr dirty="0" sz="950" spc="55">
                <a:latin typeface="Carlito"/>
                <a:cs typeface="Carlito"/>
              </a:rPr>
              <a:t>capacity</a:t>
            </a:r>
            <a:endParaRPr sz="950">
              <a:latin typeface="Carlito"/>
              <a:cs typeface="Carlito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13743" y="2771693"/>
            <a:ext cx="718185" cy="58356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ctr" marL="12700" marR="5080" indent="-1270">
              <a:lnSpc>
                <a:spcPct val="95900"/>
              </a:lnSpc>
              <a:spcBef>
                <a:spcPts val="170"/>
              </a:spcBef>
            </a:pPr>
            <a:r>
              <a:rPr dirty="0" sz="750" spc="70">
                <a:latin typeface="Carlito"/>
                <a:cs typeface="Carlito"/>
              </a:rPr>
              <a:t>Coronary  assessment </a:t>
            </a:r>
            <a:r>
              <a:rPr dirty="0" sz="750" spc="35">
                <a:latin typeface="Carlito"/>
                <a:cs typeface="Carlito"/>
              </a:rPr>
              <a:t>if  </a:t>
            </a:r>
            <a:r>
              <a:rPr dirty="0" sz="750" spc="50">
                <a:latin typeface="Carlito"/>
                <a:cs typeface="Carlito"/>
              </a:rPr>
              <a:t>will</a:t>
            </a:r>
            <a:r>
              <a:rPr dirty="0" sz="750" spc="-40">
                <a:latin typeface="Carlito"/>
                <a:cs typeface="Carlito"/>
              </a:rPr>
              <a:t> </a:t>
            </a:r>
            <a:r>
              <a:rPr dirty="0" sz="750" spc="60">
                <a:latin typeface="Carlito"/>
                <a:cs typeface="Carlito"/>
              </a:rPr>
              <a:t>potentially  </a:t>
            </a:r>
            <a:r>
              <a:rPr dirty="0" sz="750" spc="70">
                <a:latin typeface="Carlito"/>
                <a:cs typeface="Carlito"/>
              </a:rPr>
              <a:t>change  </a:t>
            </a:r>
            <a:r>
              <a:rPr dirty="0" sz="750" spc="80">
                <a:latin typeface="Carlito"/>
                <a:cs typeface="Carlito"/>
              </a:rPr>
              <a:t>management</a:t>
            </a:r>
            <a:endParaRPr sz="750">
              <a:latin typeface="Carlito"/>
              <a:cs typeface="Carlito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90449" y="4848846"/>
            <a:ext cx="1249680" cy="53340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 indent="83820">
              <a:lnSpc>
                <a:spcPct val="101499"/>
              </a:lnSpc>
              <a:spcBef>
                <a:spcPts val="75"/>
              </a:spcBef>
            </a:pPr>
            <a:r>
              <a:rPr dirty="0" sz="1100" spc="75">
                <a:latin typeface="Carlito"/>
                <a:cs typeface="Carlito"/>
              </a:rPr>
              <a:t>Echo </a:t>
            </a:r>
            <a:r>
              <a:rPr dirty="0" sz="1100" spc="70">
                <a:latin typeface="Carlito"/>
                <a:cs typeface="Carlito"/>
              </a:rPr>
              <a:t>or </a:t>
            </a:r>
            <a:r>
              <a:rPr dirty="0" sz="1100" spc="95">
                <a:latin typeface="Carlito"/>
                <a:cs typeface="Carlito"/>
              </a:rPr>
              <a:t>CMRI </a:t>
            </a:r>
            <a:r>
              <a:rPr dirty="0" sz="1100" spc="65">
                <a:latin typeface="Carlito"/>
                <a:cs typeface="Carlito"/>
              </a:rPr>
              <a:t>to  </a:t>
            </a:r>
            <a:r>
              <a:rPr dirty="0" sz="1100" spc="70">
                <a:latin typeface="Carlito"/>
                <a:cs typeface="Carlito"/>
              </a:rPr>
              <a:t>assess </a:t>
            </a:r>
            <a:r>
              <a:rPr dirty="0" sz="1100" spc="35">
                <a:latin typeface="Carlito"/>
                <a:cs typeface="Carlito"/>
              </a:rPr>
              <a:t>LV</a:t>
            </a:r>
            <a:r>
              <a:rPr dirty="0" sz="1100" spc="-30">
                <a:latin typeface="Carlito"/>
                <a:cs typeface="Carlito"/>
              </a:rPr>
              <a:t> </a:t>
            </a:r>
            <a:r>
              <a:rPr dirty="0" sz="1100" spc="65">
                <a:latin typeface="Carlito"/>
                <a:cs typeface="Carlito"/>
              </a:rPr>
              <a:t>function,  </a:t>
            </a:r>
            <a:r>
              <a:rPr dirty="0" sz="1100" spc="60">
                <a:latin typeface="Carlito"/>
                <a:cs typeface="Carlito"/>
              </a:rPr>
              <a:t>valve,</a:t>
            </a:r>
            <a:r>
              <a:rPr dirty="0" sz="1100" spc="10">
                <a:latin typeface="Carlito"/>
                <a:cs typeface="Carlito"/>
              </a:rPr>
              <a:t> </a:t>
            </a:r>
            <a:r>
              <a:rPr dirty="0" sz="1100" spc="70">
                <a:latin typeface="Carlito"/>
                <a:cs typeface="Carlito"/>
              </a:rPr>
              <a:t>pericardium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357968" y="4810755"/>
            <a:ext cx="963294" cy="70294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ctr" marL="12700" marR="5080" indent="-635">
              <a:lnSpc>
                <a:spcPct val="101499"/>
              </a:lnSpc>
              <a:spcBef>
                <a:spcPts val="75"/>
              </a:spcBef>
            </a:pPr>
            <a:r>
              <a:rPr dirty="0" sz="1100" spc="75">
                <a:latin typeface="Carlito"/>
                <a:cs typeface="Carlito"/>
              </a:rPr>
              <a:t>Coronary  assessment  </a:t>
            </a:r>
            <a:r>
              <a:rPr dirty="0" sz="1100" spc="70">
                <a:latin typeface="Carlito"/>
                <a:cs typeface="Carlito"/>
              </a:rPr>
              <a:t>(Consider </a:t>
            </a:r>
            <a:r>
              <a:rPr dirty="0" sz="1100" spc="70">
                <a:latin typeface="Carlito"/>
                <a:cs typeface="Carlito"/>
                <a:hlinkClick r:id="rId4"/>
              </a:rPr>
              <a:t> </a:t>
            </a:r>
            <a:r>
              <a:rPr dirty="0" sz="1100" spc="75">
                <a:latin typeface="Carlito"/>
                <a:cs typeface="Carlito"/>
                <a:hlinkClick r:id="rId4"/>
              </a:rPr>
              <a:t>Coronary</a:t>
            </a:r>
            <a:r>
              <a:rPr dirty="0" sz="1100" spc="-20">
                <a:latin typeface="Carlito"/>
                <a:cs typeface="Carlito"/>
                <a:hlinkClick r:id="rId4"/>
              </a:rPr>
              <a:t> </a:t>
            </a:r>
            <a:r>
              <a:rPr dirty="0" sz="1100" spc="55">
                <a:latin typeface="Carlito"/>
                <a:cs typeface="Carlito"/>
                <a:hlinkClick r:id="rId4"/>
              </a:rPr>
              <a:t>CTA)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988539" y="4770442"/>
            <a:ext cx="887094" cy="322580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198755" marR="5080" indent="-186690">
              <a:lnSpc>
                <a:spcPts val="1110"/>
              </a:lnSpc>
              <a:spcBef>
                <a:spcPts val="229"/>
              </a:spcBef>
            </a:pPr>
            <a:r>
              <a:rPr dirty="0" sz="1000" spc="70">
                <a:latin typeface="Carlito"/>
                <a:cs typeface="Carlito"/>
              </a:rPr>
              <a:t>History of</a:t>
            </a:r>
            <a:r>
              <a:rPr dirty="0" sz="1000" spc="-40">
                <a:latin typeface="Carlito"/>
                <a:cs typeface="Carlito"/>
              </a:rPr>
              <a:t> </a:t>
            </a:r>
            <a:r>
              <a:rPr dirty="0" sz="1000" spc="85">
                <a:latin typeface="Carlito"/>
                <a:cs typeface="Carlito"/>
              </a:rPr>
              <a:t>XRT  </a:t>
            </a:r>
            <a:r>
              <a:rPr dirty="0" sz="1000" spc="70">
                <a:latin typeface="Carlito"/>
                <a:cs typeface="Carlito"/>
              </a:rPr>
              <a:t>to</a:t>
            </a:r>
            <a:r>
              <a:rPr dirty="0" sz="1000" spc="30">
                <a:latin typeface="Carlito"/>
                <a:cs typeface="Carlito"/>
              </a:rPr>
              <a:t> </a:t>
            </a:r>
            <a:r>
              <a:rPr dirty="0" sz="1000" spc="75">
                <a:latin typeface="Carlito"/>
                <a:cs typeface="Carlito"/>
              </a:rPr>
              <a:t>chest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328144" y="4431376"/>
            <a:ext cx="3125470" cy="269875"/>
          </a:xfrm>
          <a:custGeom>
            <a:avLst/>
            <a:gdLst/>
            <a:ahLst/>
            <a:cxnLst/>
            <a:rect l="l" t="t" r="r" b="b"/>
            <a:pathLst>
              <a:path w="3125470" h="269875">
                <a:moveTo>
                  <a:pt x="3125243" y="0"/>
                </a:moveTo>
                <a:lnTo>
                  <a:pt x="3426" y="0"/>
                </a:lnTo>
                <a:lnTo>
                  <a:pt x="3426" y="269416"/>
                </a:lnTo>
                <a:lnTo>
                  <a:pt x="0" y="269416"/>
                </a:lnTo>
              </a:path>
            </a:pathLst>
          </a:custGeom>
          <a:ln w="4457">
            <a:solidFill>
              <a:srgbClr val="EC7C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6578785" y="4559203"/>
            <a:ext cx="1018540" cy="70040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ctr" marL="12700" marR="5080">
              <a:lnSpc>
                <a:spcPct val="100899"/>
              </a:lnSpc>
              <a:spcBef>
                <a:spcPts val="85"/>
              </a:spcBef>
            </a:pPr>
            <a:r>
              <a:rPr dirty="0" sz="1100" spc="65">
                <a:latin typeface="Carlito"/>
                <a:cs typeface="Carlito"/>
              </a:rPr>
              <a:t>Cardiotoxic  </a:t>
            </a:r>
            <a:r>
              <a:rPr dirty="0" sz="1100" spc="80">
                <a:latin typeface="Carlito"/>
                <a:cs typeface="Carlito"/>
              </a:rPr>
              <a:t>chemotherapy  </a:t>
            </a:r>
            <a:r>
              <a:rPr dirty="0" sz="1100" spc="65">
                <a:latin typeface="Carlito"/>
                <a:cs typeface="Carlito"/>
              </a:rPr>
              <a:t>(especially  </a:t>
            </a:r>
            <a:r>
              <a:rPr dirty="0" sz="1100" spc="85">
                <a:latin typeface="Carlito"/>
                <a:cs typeface="Carlito"/>
              </a:rPr>
              <a:t>a</a:t>
            </a:r>
            <a:r>
              <a:rPr dirty="0" sz="1100" spc="70">
                <a:latin typeface="Carlito"/>
                <a:cs typeface="Carlito"/>
              </a:rPr>
              <a:t>n</a:t>
            </a:r>
            <a:r>
              <a:rPr dirty="0" sz="1100" spc="75">
                <a:latin typeface="Carlito"/>
                <a:cs typeface="Carlito"/>
              </a:rPr>
              <a:t>th</a:t>
            </a:r>
            <a:r>
              <a:rPr dirty="0" sz="1100" spc="25">
                <a:latin typeface="Carlito"/>
                <a:cs typeface="Carlito"/>
              </a:rPr>
              <a:t>r</a:t>
            </a:r>
            <a:r>
              <a:rPr dirty="0" sz="1100" spc="85">
                <a:latin typeface="Carlito"/>
                <a:cs typeface="Carlito"/>
              </a:rPr>
              <a:t>a</a:t>
            </a:r>
            <a:r>
              <a:rPr dirty="0" sz="1100" spc="60">
                <a:latin typeface="Carlito"/>
                <a:cs typeface="Carlito"/>
              </a:rPr>
              <a:t>cy</a:t>
            </a:r>
            <a:r>
              <a:rPr dirty="0" sz="1100" spc="65">
                <a:latin typeface="Carlito"/>
                <a:cs typeface="Carlito"/>
              </a:rPr>
              <a:t>c</a:t>
            </a:r>
            <a:r>
              <a:rPr dirty="0" sz="1100" spc="35">
                <a:latin typeface="Carlito"/>
                <a:cs typeface="Carlito"/>
              </a:rPr>
              <a:t>l</a:t>
            </a:r>
            <a:r>
              <a:rPr dirty="0" sz="1100" spc="40">
                <a:latin typeface="Carlito"/>
                <a:cs typeface="Carlito"/>
              </a:rPr>
              <a:t>i</a:t>
            </a:r>
            <a:r>
              <a:rPr dirty="0" sz="1100" spc="85">
                <a:latin typeface="Carlito"/>
                <a:cs typeface="Carlito"/>
              </a:rPr>
              <a:t>n</a:t>
            </a:r>
            <a:r>
              <a:rPr dirty="0" sz="1100" spc="85">
                <a:latin typeface="Carlito"/>
                <a:cs typeface="Carlito"/>
              </a:rPr>
              <a:t>e</a:t>
            </a:r>
            <a:r>
              <a:rPr dirty="0" sz="1100" spc="55">
                <a:latin typeface="Carlito"/>
                <a:cs typeface="Carlito"/>
              </a:rPr>
              <a:t>s)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213983" y="4616899"/>
            <a:ext cx="193942" cy="16771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8569551" y="5060075"/>
            <a:ext cx="907415" cy="320040"/>
          </a:xfrm>
          <a:prstGeom prst="rect">
            <a:avLst/>
          </a:prstGeom>
        </p:spPr>
        <p:txBody>
          <a:bodyPr wrap="square" lIns="0" tIns="31115" rIns="0" bIns="0" rtlCol="0" vert="horz">
            <a:spAutoFit/>
          </a:bodyPr>
          <a:lstStyle/>
          <a:p>
            <a:pPr marL="313055" marR="5080" indent="-300990">
              <a:lnSpc>
                <a:spcPts val="1090"/>
              </a:lnSpc>
              <a:spcBef>
                <a:spcPts val="245"/>
              </a:spcBef>
            </a:pPr>
            <a:r>
              <a:rPr dirty="0" sz="1000" spc="85">
                <a:latin typeface="Carlito"/>
                <a:cs typeface="Carlito"/>
              </a:rPr>
              <a:t>Assessment</a:t>
            </a:r>
            <a:r>
              <a:rPr dirty="0" sz="1000" spc="-25">
                <a:latin typeface="Carlito"/>
                <a:cs typeface="Carlito"/>
              </a:rPr>
              <a:t> </a:t>
            </a:r>
            <a:r>
              <a:rPr dirty="0" sz="1000" spc="70">
                <a:latin typeface="Carlito"/>
                <a:cs typeface="Carlito"/>
              </a:rPr>
              <a:t>of  </a:t>
            </a:r>
            <a:r>
              <a:rPr dirty="0" sz="1000" spc="65">
                <a:latin typeface="Carlito"/>
                <a:cs typeface="Carlito"/>
              </a:rPr>
              <a:t>LVEF</a:t>
            </a:r>
            <a:endParaRPr sz="1000">
              <a:latin typeface="Carlito"/>
              <a:cs typeface="Carlito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7091558" y="3055620"/>
            <a:ext cx="3084195" cy="2156460"/>
            <a:chOff x="7091558" y="3055620"/>
            <a:chExt cx="3084195" cy="2156460"/>
          </a:xfrm>
        </p:grpSpPr>
        <p:sp>
          <p:nvSpPr>
            <p:cNvPr id="36" name="object 36"/>
            <p:cNvSpPr/>
            <p:nvPr/>
          </p:nvSpPr>
          <p:spPr>
            <a:xfrm>
              <a:off x="8981558" y="4981996"/>
              <a:ext cx="74415" cy="6431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7093820" y="4431376"/>
              <a:ext cx="2974975" cy="780415"/>
            </a:xfrm>
            <a:custGeom>
              <a:avLst/>
              <a:gdLst/>
              <a:ahLst/>
              <a:cxnLst/>
              <a:rect l="l" t="t" r="r" b="b"/>
              <a:pathLst>
                <a:path w="2974975" h="780414">
                  <a:moveTo>
                    <a:pt x="0" y="0"/>
                  </a:moveTo>
                  <a:lnTo>
                    <a:pt x="1924080" y="0"/>
                  </a:lnTo>
                  <a:lnTo>
                    <a:pt x="1924080" y="559776"/>
                  </a:lnTo>
                  <a:lnTo>
                    <a:pt x="1925003" y="559776"/>
                  </a:lnTo>
                </a:path>
                <a:path w="2974975" h="780414">
                  <a:moveTo>
                    <a:pt x="2546750" y="474438"/>
                  </a:moveTo>
                  <a:lnTo>
                    <a:pt x="2974669" y="474438"/>
                  </a:lnTo>
                  <a:lnTo>
                    <a:pt x="2974669" y="278284"/>
                  </a:lnTo>
                </a:path>
                <a:path w="2974975" h="780414">
                  <a:moveTo>
                    <a:pt x="2973515" y="484083"/>
                  </a:moveTo>
                  <a:lnTo>
                    <a:pt x="2973515" y="484083"/>
                  </a:lnTo>
                  <a:lnTo>
                    <a:pt x="2973515" y="780401"/>
                  </a:lnTo>
                </a:path>
              </a:pathLst>
            </a:custGeom>
            <a:ln w="4803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9807515" y="3073233"/>
              <a:ext cx="263525" cy="1079500"/>
            </a:xfrm>
            <a:custGeom>
              <a:avLst/>
              <a:gdLst/>
              <a:ahLst/>
              <a:cxnLst/>
              <a:rect l="l" t="t" r="r" b="b"/>
              <a:pathLst>
                <a:path w="263525" h="1079500">
                  <a:moveTo>
                    <a:pt x="263512" y="29990"/>
                  </a:moveTo>
                  <a:lnTo>
                    <a:pt x="258090" y="29990"/>
                  </a:lnTo>
                  <a:lnTo>
                    <a:pt x="260974" y="32182"/>
                  </a:lnTo>
                  <a:lnTo>
                    <a:pt x="258090" y="32192"/>
                  </a:lnTo>
                  <a:lnTo>
                    <a:pt x="258090" y="1078961"/>
                  </a:lnTo>
                  <a:lnTo>
                    <a:pt x="263512" y="1078961"/>
                  </a:lnTo>
                  <a:lnTo>
                    <a:pt x="263512" y="29990"/>
                  </a:lnTo>
                  <a:close/>
                </a:path>
                <a:path w="263525" h="1079500">
                  <a:moveTo>
                    <a:pt x="65878" y="0"/>
                  </a:moveTo>
                  <a:lnTo>
                    <a:pt x="0" y="35171"/>
                  </a:lnTo>
                  <a:lnTo>
                    <a:pt x="71877" y="59183"/>
                  </a:lnTo>
                  <a:lnTo>
                    <a:pt x="69211" y="32879"/>
                  </a:lnTo>
                  <a:lnTo>
                    <a:pt x="57340" y="32879"/>
                  </a:lnTo>
                  <a:lnTo>
                    <a:pt x="57340" y="27698"/>
                  </a:lnTo>
                  <a:lnTo>
                    <a:pt x="68682" y="27660"/>
                  </a:lnTo>
                  <a:lnTo>
                    <a:pt x="65878" y="0"/>
                  </a:lnTo>
                  <a:close/>
                </a:path>
                <a:path w="263525" h="1079500">
                  <a:moveTo>
                    <a:pt x="68682" y="27660"/>
                  </a:moveTo>
                  <a:lnTo>
                    <a:pt x="57340" y="27698"/>
                  </a:lnTo>
                  <a:lnTo>
                    <a:pt x="57340" y="32879"/>
                  </a:lnTo>
                  <a:lnTo>
                    <a:pt x="69207" y="32839"/>
                  </a:lnTo>
                  <a:lnTo>
                    <a:pt x="68682" y="27660"/>
                  </a:lnTo>
                  <a:close/>
                </a:path>
                <a:path w="263525" h="1079500">
                  <a:moveTo>
                    <a:pt x="69207" y="32839"/>
                  </a:moveTo>
                  <a:lnTo>
                    <a:pt x="57340" y="32879"/>
                  </a:lnTo>
                  <a:lnTo>
                    <a:pt x="69211" y="32879"/>
                  </a:lnTo>
                  <a:close/>
                </a:path>
                <a:path w="263525" h="1079500">
                  <a:moveTo>
                    <a:pt x="263512" y="27001"/>
                  </a:moveTo>
                  <a:lnTo>
                    <a:pt x="68682" y="27660"/>
                  </a:lnTo>
                  <a:lnTo>
                    <a:pt x="69207" y="32839"/>
                  </a:lnTo>
                  <a:lnTo>
                    <a:pt x="258090" y="32192"/>
                  </a:lnTo>
                  <a:lnTo>
                    <a:pt x="258090" y="29990"/>
                  </a:lnTo>
                  <a:lnTo>
                    <a:pt x="263512" y="29990"/>
                  </a:lnTo>
                  <a:lnTo>
                    <a:pt x="263512" y="27001"/>
                  </a:lnTo>
                  <a:close/>
                </a:path>
                <a:path w="263525" h="1079500">
                  <a:moveTo>
                    <a:pt x="258090" y="29990"/>
                  </a:moveTo>
                  <a:lnTo>
                    <a:pt x="258090" y="32192"/>
                  </a:lnTo>
                  <a:lnTo>
                    <a:pt x="260974" y="32182"/>
                  </a:lnTo>
                  <a:lnTo>
                    <a:pt x="258090" y="2999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10099547" y="3055620"/>
              <a:ext cx="76200" cy="1012825"/>
            </a:xfrm>
            <a:custGeom>
              <a:avLst/>
              <a:gdLst/>
              <a:ahLst/>
              <a:cxnLst/>
              <a:rect l="l" t="t" r="r" b="b"/>
              <a:pathLst>
                <a:path w="76200" h="1012825">
                  <a:moveTo>
                    <a:pt x="44450" y="63500"/>
                  </a:moveTo>
                  <a:lnTo>
                    <a:pt x="31750" y="63500"/>
                  </a:lnTo>
                  <a:lnTo>
                    <a:pt x="31750" y="1012697"/>
                  </a:lnTo>
                  <a:lnTo>
                    <a:pt x="44450" y="1012697"/>
                  </a:lnTo>
                  <a:lnTo>
                    <a:pt x="44450" y="63500"/>
                  </a:lnTo>
                  <a:close/>
                </a:path>
                <a:path w="76200" h="1012825">
                  <a:moveTo>
                    <a:pt x="38100" y="0"/>
                  </a:moveTo>
                  <a:lnTo>
                    <a:pt x="0" y="76200"/>
                  </a:lnTo>
                  <a:lnTo>
                    <a:pt x="31750" y="76200"/>
                  </a:lnTo>
                  <a:lnTo>
                    <a:pt x="31750" y="63500"/>
                  </a:lnTo>
                  <a:lnTo>
                    <a:pt x="69850" y="63500"/>
                  </a:lnTo>
                  <a:lnTo>
                    <a:pt x="38100" y="0"/>
                  </a:lnTo>
                  <a:close/>
                </a:path>
                <a:path w="76200" h="1012825">
                  <a:moveTo>
                    <a:pt x="69850" y="63500"/>
                  </a:moveTo>
                  <a:lnTo>
                    <a:pt x="44450" y="63500"/>
                  </a:lnTo>
                  <a:lnTo>
                    <a:pt x="44450" y="76200"/>
                  </a:lnTo>
                  <a:lnTo>
                    <a:pt x="76200" y="76200"/>
                  </a:lnTo>
                  <a:lnTo>
                    <a:pt x="69850" y="6350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0" name="object 40"/>
          <p:cNvSpPr txBox="1"/>
          <p:nvPr/>
        </p:nvSpPr>
        <p:spPr>
          <a:xfrm>
            <a:off x="9840042" y="5339814"/>
            <a:ext cx="480059" cy="1809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000" spc="85">
                <a:latin typeface="Carlito"/>
                <a:cs typeface="Carlito"/>
              </a:rPr>
              <a:t>Normal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9770818" y="4329671"/>
            <a:ext cx="628650" cy="18097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1000" spc="85">
                <a:latin typeface="Carlito"/>
                <a:cs typeface="Carlito"/>
              </a:rPr>
              <a:t>Abnormal</a:t>
            </a:r>
            <a:endParaRPr sz="1000">
              <a:latin typeface="Carlito"/>
              <a:cs typeface="Carlito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9906000" y="5143499"/>
            <a:ext cx="2286000" cy="17144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7288" y="139395"/>
            <a:ext cx="245046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420"/>
              <a:t>SUMMA</a:t>
            </a:r>
            <a:r>
              <a:rPr dirty="0" spc="-459"/>
              <a:t>R</a:t>
            </a:r>
            <a:r>
              <a:rPr dirty="0" spc="-869"/>
              <a:t>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7288" y="1144650"/>
            <a:ext cx="10236835" cy="2116455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241300" marR="1491615" indent="-229235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10">
                <a:latin typeface="Carlito"/>
                <a:cs typeface="Carlito"/>
              </a:rPr>
              <a:t>Same </a:t>
            </a:r>
            <a:r>
              <a:rPr dirty="0" sz="2800" spc="-5">
                <a:latin typeface="Carlito"/>
                <a:cs typeface="Carlito"/>
              </a:rPr>
              <a:t>principals of </a:t>
            </a:r>
            <a:r>
              <a:rPr dirty="0" sz="2800" spc="-10">
                <a:latin typeface="Carlito"/>
                <a:cs typeface="Carlito"/>
              </a:rPr>
              <a:t>ischemia assessment </a:t>
            </a:r>
            <a:r>
              <a:rPr dirty="0" sz="2800" spc="-5">
                <a:latin typeface="Carlito"/>
                <a:cs typeface="Carlito"/>
              </a:rPr>
              <a:t>apply as in </a:t>
            </a:r>
            <a:r>
              <a:rPr dirty="0" sz="2800" spc="-15">
                <a:latin typeface="Carlito"/>
                <a:cs typeface="Carlito"/>
              </a:rPr>
              <a:t>general  </a:t>
            </a:r>
            <a:r>
              <a:rPr dirty="0" sz="2800" spc="-10">
                <a:latin typeface="Carlito"/>
                <a:cs typeface="Carlito"/>
              </a:rPr>
              <a:t>population</a:t>
            </a:r>
            <a:endParaRPr sz="2800">
              <a:latin typeface="Carlito"/>
              <a:cs typeface="Carlito"/>
            </a:endParaRPr>
          </a:p>
          <a:p>
            <a:pPr marL="241300" marR="5080" indent="-229235">
              <a:lnSpc>
                <a:spcPts val="3030"/>
              </a:lnSpc>
              <a:spcBef>
                <a:spcPts val="100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10">
                <a:latin typeface="Carlito"/>
                <a:cs typeface="Carlito"/>
              </a:rPr>
              <a:t>Assessment </a:t>
            </a:r>
            <a:r>
              <a:rPr dirty="0" sz="2800" spc="-5">
                <a:latin typeface="Carlito"/>
                <a:cs typeface="Carlito"/>
              </a:rPr>
              <a:t>of EF </a:t>
            </a:r>
            <a:r>
              <a:rPr dirty="0" sz="2800" spc="-10">
                <a:latin typeface="Carlito"/>
                <a:cs typeface="Carlito"/>
              </a:rPr>
              <a:t>should </a:t>
            </a:r>
            <a:r>
              <a:rPr dirty="0" sz="2800" spc="-5">
                <a:latin typeface="Carlito"/>
                <a:cs typeface="Carlito"/>
              </a:rPr>
              <a:t>be </a:t>
            </a:r>
            <a:r>
              <a:rPr dirty="0" sz="2800" spc="-15">
                <a:latin typeface="Carlito"/>
                <a:cs typeface="Carlito"/>
              </a:rPr>
              <a:t>performed </a:t>
            </a:r>
            <a:r>
              <a:rPr dirty="0" sz="2800" spc="-5">
                <a:latin typeface="Carlito"/>
                <a:cs typeface="Carlito"/>
              </a:rPr>
              <a:t>in </a:t>
            </a:r>
            <a:r>
              <a:rPr dirty="0" sz="2800" spc="-15">
                <a:latin typeface="Carlito"/>
                <a:cs typeface="Carlito"/>
              </a:rPr>
              <a:t>patients </a:t>
            </a:r>
            <a:r>
              <a:rPr dirty="0" sz="2800" spc="-5">
                <a:latin typeface="Carlito"/>
                <a:cs typeface="Carlito"/>
              </a:rPr>
              <a:t>with </a:t>
            </a:r>
            <a:r>
              <a:rPr dirty="0" sz="2800" spc="-15">
                <a:latin typeface="Carlito"/>
                <a:cs typeface="Carlito"/>
              </a:rPr>
              <a:t>history </a:t>
            </a:r>
            <a:r>
              <a:rPr dirty="0" sz="2800" spc="-5">
                <a:latin typeface="Carlito"/>
                <a:cs typeface="Carlito"/>
              </a:rPr>
              <a:t>of </a:t>
            </a:r>
            <a:r>
              <a:rPr dirty="0" sz="2800" spc="-20">
                <a:latin typeface="Carlito"/>
                <a:cs typeface="Carlito"/>
              </a:rPr>
              <a:t>any  </a:t>
            </a:r>
            <a:r>
              <a:rPr dirty="0" sz="2800" spc="-10">
                <a:latin typeface="Carlito"/>
                <a:cs typeface="Carlito"/>
              </a:rPr>
              <a:t>potentially </a:t>
            </a:r>
            <a:r>
              <a:rPr dirty="0" sz="2800" spc="-20">
                <a:latin typeface="Carlito"/>
                <a:cs typeface="Carlito"/>
              </a:rPr>
              <a:t>cardiotoxic </a:t>
            </a:r>
            <a:r>
              <a:rPr dirty="0" sz="2800" spc="-15">
                <a:latin typeface="Carlito"/>
                <a:cs typeface="Carlito"/>
              </a:rPr>
              <a:t>treatment, </a:t>
            </a:r>
            <a:r>
              <a:rPr dirty="0" sz="2800" spc="-10">
                <a:latin typeface="Carlito"/>
                <a:cs typeface="Carlito"/>
              </a:rPr>
              <a:t>including </a:t>
            </a:r>
            <a:r>
              <a:rPr dirty="0" sz="2800" spc="-25">
                <a:latin typeface="Carlito"/>
                <a:cs typeface="Carlito"/>
              </a:rPr>
              <a:t>chemotherapy,  </a:t>
            </a:r>
            <a:r>
              <a:rPr dirty="0" sz="2800" spc="-30">
                <a:latin typeface="Carlito"/>
                <a:cs typeface="Carlito"/>
              </a:rPr>
              <a:t>immunotherapy, </a:t>
            </a:r>
            <a:r>
              <a:rPr dirty="0" sz="2800" spc="-15">
                <a:latin typeface="Carlito"/>
                <a:cs typeface="Carlito"/>
              </a:rPr>
              <a:t>radiation</a:t>
            </a:r>
            <a:r>
              <a:rPr dirty="0" sz="2800" spc="100">
                <a:latin typeface="Carlito"/>
                <a:cs typeface="Carlito"/>
              </a:rPr>
              <a:t> </a:t>
            </a:r>
            <a:r>
              <a:rPr dirty="0" sz="2800" spc="-15">
                <a:latin typeface="Carlito"/>
                <a:cs typeface="Carlito"/>
              </a:rPr>
              <a:t>therapy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8244" y="5452856"/>
            <a:ext cx="2883408" cy="11491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906000" y="5143499"/>
            <a:ext cx="2286000" cy="17144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7288" y="319481"/>
            <a:ext cx="2670810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660"/>
              <a:t>OBJECTIVES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7288" y="907564"/>
            <a:ext cx="9925050" cy="1944370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20">
                <a:latin typeface="Carlito"/>
                <a:cs typeface="Carlito"/>
              </a:rPr>
              <a:t>Review general </a:t>
            </a:r>
            <a:r>
              <a:rPr dirty="0" sz="2800" spc="-10">
                <a:latin typeface="Carlito"/>
                <a:cs typeface="Carlito"/>
              </a:rPr>
              <a:t>principles </a:t>
            </a:r>
            <a:r>
              <a:rPr dirty="0" sz="2800" spc="-5">
                <a:latin typeface="Carlito"/>
                <a:cs typeface="Carlito"/>
              </a:rPr>
              <a:t>of </a:t>
            </a:r>
            <a:r>
              <a:rPr dirty="0" sz="2800" spc="-15">
                <a:latin typeface="Carlito"/>
                <a:cs typeface="Carlito"/>
              </a:rPr>
              <a:t>peri-operative</a:t>
            </a:r>
            <a:r>
              <a:rPr dirty="0" sz="2800" spc="9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risk</a:t>
            </a:r>
            <a:endParaRPr sz="2800">
              <a:latin typeface="Carlito"/>
              <a:cs typeface="Carlito"/>
            </a:endParaRPr>
          </a:p>
          <a:p>
            <a:pPr marL="241300" marR="5080" indent="-229235">
              <a:lnSpc>
                <a:spcPts val="3030"/>
              </a:lnSpc>
              <a:spcBef>
                <a:spcPts val="104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20">
                <a:latin typeface="Carlito"/>
                <a:cs typeface="Carlito"/>
              </a:rPr>
              <a:t>Review </a:t>
            </a:r>
            <a:r>
              <a:rPr dirty="0" sz="2800" spc="-5">
                <a:latin typeface="Carlito"/>
                <a:cs typeface="Carlito"/>
              </a:rPr>
              <a:t>specific malignancies </a:t>
            </a:r>
            <a:r>
              <a:rPr dirty="0" sz="2800" spc="-10">
                <a:latin typeface="Carlito"/>
                <a:cs typeface="Carlito"/>
              </a:rPr>
              <a:t>that </a:t>
            </a:r>
            <a:r>
              <a:rPr dirty="0" sz="2800" spc="-15">
                <a:latin typeface="Carlito"/>
                <a:cs typeface="Carlito"/>
              </a:rPr>
              <a:t>are </a:t>
            </a:r>
            <a:r>
              <a:rPr dirty="0" sz="2800" spc="-10">
                <a:latin typeface="Carlito"/>
                <a:cs typeface="Carlito"/>
              </a:rPr>
              <a:t>common </a:t>
            </a:r>
            <a:r>
              <a:rPr dirty="0" sz="2800" spc="-5">
                <a:latin typeface="Carlito"/>
                <a:cs typeface="Carlito"/>
              </a:rPr>
              <a:t>and </a:t>
            </a:r>
            <a:r>
              <a:rPr dirty="0" sz="2800" spc="-25">
                <a:latin typeface="Carlito"/>
                <a:cs typeface="Carlito"/>
              </a:rPr>
              <a:t>have </a:t>
            </a:r>
            <a:r>
              <a:rPr dirty="0" sz="2800" spc="-10">
                <a:latin typeface="Carlito"/>
                <a:cs typeface="Carlito"/>
              </a:rPr>
              <a:t>unique CV  </a:t>
            </a:r>
            <a:r>
              <a:rPr dirty="0" sz="2800" spc="-15">
                <a:latin typeface="Carlito"/>
                <a:cs typeface="Carlito"/>
              </a:rPr>
              <a:t>risks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1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20">
                <a:latin typeface="Carlito"/>
                <a:cs typeface="Carlito"/>
              </a:rPr>
              <a:t>Review </a:t>
            </a:r>
            <a:r>
              <a:rPr dirty="0" sz="2800" spc="-15">
                <a:latin typeface="Carlito"/>
                <a:cs typeface="Carlito"/>
              </a:rPr>
              <a:t>appropriate </a:t>
            </a:r>
            <a:r>
              <a:rPr dirty="0" sz="2800" spc="-5">
                <a:latin typeface="Carlito"/>
                <a:cs typeface="Carlito"/>
              </a:rPr>
              <a:t>CV</a:t>
            </a:r>
            <a:r>
              <a:rPr dirty="0" sz="2800" spc="4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assessment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8244" y="5452856"/>
            <a:ext cx="2883408" cy="11491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906000" y="5143499"/>
            <a:ext cx="2286000" cy="17144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7288" y="17729"/>
            <a:ext cx="9039225" cy="1301115"/>
          </a:xfrm>
          <a:prstGeom prst="rect"/>
        </p:spPr>
        <p:txBody>
          <a:bodyPr wrap="square" lIns="0" tIns="88265" rIns="0" bIns="0" rtlCol="0" vert="horz">
            <a:spAutoFit/>
          </a:bodyPr>
          <a:lstStyle/>
          <a:p>
            <a:pPr marL="12700" marR="5080">
              <a:lnSpc>
                <a:spcPts val="4760"/>
              </a:lnSpc>
              <a:spcBef>
                <a:spcPts val="695"/>
              </a:spcBef>
            </a:pPr>
            <a:r>
              <a:rPr dirty="0" spc="-405"/>
              <a:t>Risk </a:t>
            </a:r>
            <a:r>
              <a:rPr dirty="0" spc="-30"/>
              <a:t>of </a:t>
            </a:r>
            <a:r>
              <a:rPr dirty="0" spc="-204"/>
              <a:t>myocardial </a:t>
            </a:r>
            <a:r>
              <a:rPr dirty="0" spc="-100"/>
              <a:t>infarction </a:t>
            </a:r>
            <a:r>
              <a:rPr dirty="0" spc="-229"/>
              <a:t>and</a:t>
            </a:r>
            <a:r>
              <a:rPr dirty="0" spc="-409"/>
              <a:t> </a:t>
            </a:r>
            <a:r>
              <a:rPr dirty="0" spc="-235"/>
              <a:t>cardiac  </a:t>
            </a:r>
            <a:r>
              <a:rPr dirty="0" spc="-155"/>
              <a:t>arrest</a:t>
            </a:r>
            <a:r>
              <a:rPr dirty="0" spc="-260"/>
              <a:t> </a:t>
            </a:r>
            <a:r>
              <a:rPr dirty="0" spc="-280"/>
              <a:t>(MICA)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7288" y="1467358"/>
            <a:ext cx="10270490" cy="3905885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241300" marR="932815" indent="-229235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10">
                <a:latin typeface="Carlito"/>
                <a:cs typeface="Carlito"/>
              </a:rPr>
              <a:t>Similar principles </a:t>
            </a:r>
            <a:r>
              <a:rPr dirty="0" sz="2800" spc="-20">
                <a:latin typeface="Carlito"/>
                <a:cs typeface="Carlito"/>
              </a:rPr>
              <a:t>to </a:t>
            </a:r>
            <a:r>
              <a:rPr dirty="0" sz="2800" spc="-15">
                <a:latin typeface="Carlito"/>
                <a:cs typeface="Carlito"/>
              </a:rPr>
              <a:t>general </a:t>
            </a:r>
            <a:r>
              <a:rPr dirty="0" sz="2800" spc="-20">
                <a:latin typeface="Carlito"/>
                <a:cs typeface="Carlito"/>
              </a:rPr>
              <a:t>perioperative </a:t>
            </a:r>
            <a:r>
              <a:rPr dirty="0" sz="2800" spc="-10">
                <a:latin typeface="Carlito"/>
                <a:cs typeface="Carlito"/>
              </a:rPr>
              <a:t>approach </a:t>
            </a:r>
            <a:r>
              <a:rPr dirty="0" sz="2800" spc="-5">
                <a:latin typeface="Carlito"/>
                <a:cs typeface="Carlito"/>
              </a:rPr>
              <a:t>apply as </a:t>
            </a:r>
            <a:r>
              <a:rPr dirty="0" sz="2800" spc="-20">
                <a:latin typeface="Carlito"/>
                <a:cs typeface="Carlito"/>
              </a:rPr>
              <a:t>to  </a:t>
            </a:r>
            <a:r>
              <a:rPr dirty="0" sz="2800" spc="-15">
                <a:latin typeface="Carlito"/>
                <a:cs typeface="Carlito"/>
              </a:rPr>
              <a:t>general</a:t>
            </a:r>
            <a:r>
              <a:rPr dirty="0" sz="2800" spc="-10">
                <a:latin typeface="Carlito"/>
                <a:cs typeface="Carlito"/>
              </a:rPr>
              <a:t> population</a:t>
            </a:r>
            <a:endParaRPr sz="2800">
              <a:latin typeface="Carlito"/>
              <a:cs typeface="Carlito"/>
            </a:endParaRPr>
          </a:p>
          <a:p>
            <a:pPr marL="241300" marR="325120" indent="-229235">
              <a:lnSpc>
                <a:spcPct val="90000"/>
              </a:lnSpc>
              <a:spcBef>
                <a:spcPts val="96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15">
                <a:latin typeface="Carlito"/>
                <a:cs typeface="Carlito"/>
              </a:rPr>
              <a:t>General </a:t>
            </a:r>
            <a:r>
              <a:rPr dirty="0" sz="2800" spc="-10">
                <a:latin typeface="Carlito"/>
                <a:cs typeface="Carlito"/>
              </a:rPr>
              <a:t>principal </a:t>
            </a:r>
            <a:r>
              <a:rPr dirty="0" sz="2800" spc="-5">
                <a:latin typeface="Carlito"/>
                <a:cs typeface="Carlito"/>
              </a:rPr>
              <a:t>is </a:t>
            </a:r>
            <a:r>
              <a:rPr dirty="0" sz="2800" spc="-10">
                <a:latin typeface="Carlito"/>
                <a:cs typeface="Carlito"/>
              </a:rPr>
              <a:t>that </a:t>
            </a:r>
            <a:r>
              <a:rPr dirty="0" sz="2800" spc="-5">
                <a:latin typeface="Carlito"/>
                <a:cs typeface="Carlito"/>
              </a:rPr>
              <a:t>all </a:t>
            </a:r>
            <a:r>
              <a:rPr dirty="0" sz="2800" spc="-10">
                <a:latin typeface="Carlito"/>
                <a:cs typeface="Carlito"/>
              </a:rPr>
              <a:t>patients </a:t>
            </a:r>
            <a:r>
              <a:rPr dirty="0" sz="2800" spc="-5">
                <a:latin typeface="Carlito"/>
                <a:cs typeface="Carlito"/>
              </a:rPr>
              <a:t>with </a:t>
            </a:r>
            <a:r>
              <a:rPr dirty="0" sz="2800" spc="-10">
                <a:latin typeface="Carlito"/>
                <a:cs typeface="Carlito"/>
              </a:rPr>
              <a:t>good </a:t>
            </a:r>
            <a:r>
              <a:rPr dirty="0" sz="2800" spc="-5">
                <a:latin typeface="Carlito"/>
                <a:cs typeface="Carlito"/>
              </a:rPr>
              <a:t>functional capacity  </a:t>
            </a:r>
            <a:r>
              <a:rPr dirty="0" sz="2800" spc="-10">
                <a:latin typeface="Carlito"/>
                <a:cs typeface="Carlito"/>
              </a:rPr>
              <a:t>should </a:t>
            </a:r>
            <a:r>
              <a:rPr dirty="0" sz="2800" spc="-15">
                <a:latin typeface="Carlito"/>
                <a:cs typeface="Carlito"/>
              </a:rPr>
              <a:t>proceed </a:t>
            </a:r>
            <a:r>
              <a:rPr dirty="0" sz="2800" spc="-20">
                <a:latin typeface="Carlito"/>
                <a:cs typeface="Carlito"/>
              </a:rPr>
              <a:t>to </a:t>
            </a:r>
            <a:r>
              <a:rPr dirty="0" sz="2800" spc="-15">
                <a:latin typeface="Carlito"/>
                <a:cs typeface="Carlito"/>
              </a:rPr>
              <a:t>surgery </a:t>
            </a:r>
            <a:r>
              <a:rPr dirty="0" sz="2800" spc="-5">
                <a:latin typeface="Carlito"/>
                <a:cs typeface="Carlito"/>
              </a:rPr>
              <a:t>and </a:t>
            </a:r>
            <a:r>
              <a:rPr dirty="0" sz="2800" spc="-15">
                <a:latin typeface="Carlito"/>
                <a:cs typeface="Carlito"/>
              </a:rPr>
              <a:t>coronary </a:t>
            </a:r>
            <a:r>
              <a:rPr dirty="0" sz="2800" spc="-10">
                <a:latin typeface="Carlito"/>
                <a:cs typeface="Carlito"/>
              </a:rPr>
              <a:t>assessment should only be  </a:t>
            </a:r>
            <a:r>
              <a:rPr dirty="0" sz="2800" spc="-15">
                <a:latin typeface="Carlito"/>
                <a:cs typeface="Carlito"/>
              </a:rPr>
              <a:t>performed </a:t>
            </a:r>
            <a:r>
              <a:rPr dirty="0" sz="2800" spc="-5">
                <a:latin typeface="Carlito"/>
                <a:cs typeface="Carlito"/>
              </a:rPr>
              <a:t>if the </a:t>
            </a:r>
            <a:r>
              <a:rPr dirty="0" sz="2800" spc="-10">
                <a:latin typeface="Carlito"/>
                <a:cs typeface="Carlito"/>
              </a:rPr>
              <a:t>results would change</a:t>
            </a:r>
            <a:r>
              <a:rPr dirty="0" sz="2800" spc="8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management</a:t>
            </a:r>
            <a:endParaRPr sz="2800">
              <a:latin typeface="Carlito"/>
              <a:cs typeface="Carlito"/>
            </a:endParaRPr>
          </a:p>
          <a:p>
            <a:pPr marL="241300" marR="5080" indent="-229235">
              <a:lnSpc>
                <a:spcPct val="90000"/>
              </a:lnSpc>
              <a:spcBef>
                <a:spcPts val="994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20">
                <a:latin typeface="Carlito"/>
                <a:cs typeface="Carlito"/>
              </a:rPr>
              <a:t>For </a:t>
            </a:r>
            <a:r>
              <a:rPr dirty="0" sz="2800" spc="-15">
                <a:latin typeface="Carlito"/>
                <a:cs typeface="Carlito"/>
              </a:rPr>
              <a:t>patients </a:t>
            </a:r>
            <a:r>
              <a:rPr dirty="0" sz="2800" spc="-5">
                <a:latin typeface="Carlito"/>
                <a:cs typeface="Carlito"/>
              </a:rPr>
              <a:t>with </a:t>
            </a:r>
            <a:r>
              <a:rPr dirty="0" sz="2800" spc="-15">
                <a:latin typeface="Carlito"/>
                <a:cs typeface="Carlito"/>
              </a:rPr>
              <a:t>recent </a:t>
            </a:r>
            <a:r>
              <a:rPr dirty="0" sz="2800" spc="-5">
                <a:latin typeface="Carlito"/>
                <a:cs typeface="Carlito"/>
              </a:rPr>
              <a:t>MI, 2014 </a:t>
            </a:r>
            <a:r>
              <a:rPr dirty="0" sz="2800" spc="-20">
                <a:latin typeface="Carlito"/>
                <a:cs typeface="Carlito"/>
              </a:rPr>
              <a:t>AHA/ACC </a:t>
            </a:r>
            <a:r>
              <a:rPr dirty="0" sz="2800" spc="-10">
                <a:latin typeface="Carlito"/>
                <a:cs typeface="Carlito"/>
              </a:rPr>
              <a:t>guidelines </a:t>
            </a:r>
            <a:r>
              <a:rPr dirty="0" sz="2800" spc="-15">
                <a:latin typeface="Carlito"/>
                <a:cs typeface="Carlito"/>
              </a:rPr>
              <a:t>recommend </a:t>
            </a:r>
            <a:r>
              <a:rPr dirty="0" sz="2800" spc="-5">
                <a:latin typeface="Carlito"/>
                <a:cs typeface="Carlito"/>
              </a:rPr>
              <a:t>3  </a:t>
            </a:r>
            <a:r>
              <a:rPr dirty="0" sz="2800" spc="-10">
                <a:latin typeface="Carlito"/>
                <a:cs typeface="Carlito"/>
              </a:rPr>
              <a:t>month </a:t>
            </a:r>
            <a:r>
              <a:rPr dirty="0" sz="2800" spc="-20">
                <a:latin typeface="Carlito"/>
                <a:cs typeface="Carlito"/>
              </a:rPr>
              <a:t>delay </a:t>
            </a:r>
            <a:r>
              <a:rPr dirty="0" sz="2800" spc="-30">
                <a:latin typeface="Carlito"/>
                <a:cs typeface="Carlito"/>
              </a:rPr>
              <a:t>before </a:t>
            </a:r>
            <a:r>
              <a:rPr dirty="0" sz="2800" spc="-15">
                <a:latin typeface="Carlito"/>
                <a:cs typeface="Carlito"/>
              </a:rPr>
              <a:t>stopping </a:t>
            </a:r>
            <a:r>
              <a:rPr dirty="0" sz="2800" spc="-20">
                <a:latin typeface="Carlito"/>
                <a:cs typeface="Carlito"/>
              </a:rPr>
              <a:t>DAPT </a:t>
            </a:r>
            <a:r>
              <a:rPr dirty="0" sz="2800" spc="-5">
                <a:latin typeface="Carlito"/>
                <a:cs typeface="Carlito"/>
              </a:rPr>
              <a:t>although </a:t>
            </a:r>
            <a:r>
              <a:rPr dirty="0" sz="2800" spc="-10">
                <a:latin typeface="Carlito"/>
                <a:cs typeface="Carlito"/>
              </a:rPr>
              <a:t>anticipated </a:t>
            </a:r>
            <a:r>
              <a:rPr dirty="0" sz="2800" spc="-15">
                <a:latin typeface="Carlito"/>
                <a:cs typeface="Carlito"/>
              </a:rPr>
              <a:t>updates </a:t>
            </a:r>
            <a:r>
              <a:rPr dirty="0" sz="2800" spc="-20">
                <a:latin typeface="Carlito"/>
                <a:cs typeface="Carlito"/>
              </a:rPr>
              <a:t>may  require </a:t>
            </a:r>
            <a:r>
              <a:rPr dirty="0" sz="2800" spc="-10">
                <a:latin typeface="Carlito"/>
                <a:cs typeface="Carlito"/>
              </a:rPr>
              <a:t>only </a:t>
            </a:r>
            <a:r>
              <a:rPr dirty="0" sz="2800" spc="-5">
                <a:latin typeface="Carlito"/>
                <a:cs typeface="Carlito"/>
              </a:rPr>
              <a:t>1 </a:t>
            </a:r>
            <a:r>
              <a:rPr dirty="0" sz="2800" spc="-10">
                <a:latin typeface="Carlito"/>
                <a:cs typeface="Carlito"/>
              </a:rPr>
              <a:t>month </a:t>
            </a:r>
            <a:r>
              <a:rPr dirty="0" sz="2800" spc="-25">
                <a:latin typeface="Carlito"/>
                <a:cs typeface="Carlito"/>
              </a:rPr>
              <a:t>for </a:t>
            </a:r>
            <a:r>
              <a:rPr dirty="0" sz="2800" spc="-15">
                <a:latin typeface="Carlito"/>
                <a:cs typeface="Carlito"/>
              </a:rPr>
              <a:t>newer</a:t>
            </a:r>
            <a:r>
              <a:rPr dirty="0" sz="2800" spc="114">
                <a:latin typeface="Carlito"/>
                <a:cs typeface="Carlito"/>
              </a:rPr>
              <a:t> </a:t>
            </a:r>
            <a:r>
              <a:rPr dirty="0" sz="2800" spc="-15">
                <a:latin typeface="Carlito"/>
                <a:cs typeface="Carlito"/>
              </a:rPr>
              <a:t>DES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6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20">
                <a:latin typeface="Carlito"/>
                <a:cs typeface="Carlito"/>
              </a:rPr>
              <a:t>Several </a:t>
            </a:r>
            <a:r>
              <a:rPr dirty="0" sz="2800" spc="-10">
                <a:latin typeface="Carlito"/>
                <a:cs typeface="Carlito"/>
              </a:rPr>
              <a:t>risk </a:t>
            </a:r>
            <a:r>
              <a:rPr dirty="0" sz="2800" spc="-15">
                <a:latin typeface="Carlito"/>
                <a:cs typeface="Carlito"/>
              </a:rPr>
              <a:t>scores </a:t>
            </a:r>
            <a:r>
              <a:rPr dirty="0" sz="2800" spc="-25">
                <a:latin typeface="Carlito"/>
                <a:cs typeface="Carlito"/>
              </a:rPr>
              <a:t>have </a:t>
            </a:r>
            <a:r>
              <a:rPr dirty="0" sz="2800" spc="-10">
                <a:latin typeface="Carlito"/>
                <a:cs typeface="Carlito"/>
              </a:rPr>
              <a:t>been studied </a:t>
            </a:r>
            <a:r>
              <a:rPr dirty="0" sz="2800" spc="-25">
                <a:latin typeface="Carlito"/>
                <a:cs typeface="Carlito"/>
              </a:rPr>
              <a:t>for </a:t>
            </a:r>
            <a:r>
              <a:rPr dirty="0" sz="2800" spc="-10">
                <a:latin typeface="Carlito"/>
                <a:cs typeface="Carlito"/>
              </a:rPr>
              <a:t>risk</a:t>
            </a:r>
            <a:r>
              <a:rPr dirty="0" sz="2800" spc="175">
                <a:latin typeface="Carlito"/>
                <a:cs typeface="Carlito"/>
              </a:rPr>
              <a:t> </a:t>
            </a:r>
            <a:r>
              <a:rPr dirty="0" sz="2800" spc="-5">
                <a:latin typeface="Carlito"/>
                <a:cs typeface="Carlito"/>
              </a:rPr>
              <a:t>MICA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8244" y="5452856"/>
            <a:ext cx="2883408" cy="11491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906000" y="5143499"/>
            <a:ext cx="2286000" cy="17144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59095" y="50799"/>
            <a:ext cx="5638552" cy="68071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23444" y="5898336"/>
            <a:ext cx="2208276" cy="8804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734425" y="5790691"/>
            <a:ext cx="2693035" cy="666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5">
                <a:latin typeface="Carlito"/>
                <a:cs typeface="Carlito"/>
              </a:rPr>
              <a:t>Patel </a:t>
            </a:r>
            <a:r>
              <a:rPr dirty="0" sz="1400" spc="-55">
                <a:latin typeface="Carlito"/>
                <a:cs typeface="Carlito"/>
              </a:rPr>
              <a:t>AY </a:t>
            </a:r>
            <a:r>
              <a:rPr dirty="0" sz="1400" spc="-10">
                <a:latin typeface="Carlito"/>
                <a:cs typeface="Carlito"/>
              </a:rPr>
              <a:t>et </a:t>
            </a:r>
            <a:r>
              <a:rPr dirty="0" sz="1400">
                <a:latin typeface="Carlito"/>
                <a:cs typeface="Carlito"/>
              </a:rPr>
              <a:t>al </a:t>
            </a:r>
            <a:r>
              <a:rPr dirty="0" sz="1400" spc="-10">
                <a:latin typeface="Carlito"/>
                <a:cs typeface="Carlito"/>
              </a:rPr>
              <a:t>JACC</a:t>
            </a:r>
            <a:r>
              <a:rPr dirty="0" sz="1400" spc="70">
                <a:latin typeface="Carlito"/>
                <a:cs typeface="Carlito"/>
              </a:rPr>
              <a:t> </a:t>
            </a:r>
            <a:r>
              <a:rPr dirty="0" sz="1400" spc="-5">
                <a:latin typeface="Carlito"/>
                <a:cs typeface="Carlito"/>
              </a:rPr>
              <a:t>2015</a:t>
            </a:r>
            <a:endParaRPr sz="140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</a:pPr>
            <a:r>
              <a:rPr dirty="0" sz="1400">
                <a:latin typeface="Carlito"/>
                <a:cs typeface="Carlito"/>
              </a:rPr>
              <a:t>Bilimoria KY </a:t>
            </a:r>
            <a:r>
              <a:rPr dirty="0" sz="1400" spc="-10">
                <a:latin typeface="Carlito"/>
                <a:cs typeface="Carlito"/>
              </a:rPr>
              <a:t>et </a:t>
            </a:r>
            <a:r>
              <a:rPr dirty="0" sz="1400">
                <a:latin typeface="Carlito"/>
                <a:cs typeface="Carlito"/>
              </a:rPr>
              <a:t>al J Am </a:t>
            </a:r>
            <a:r>
              <a:rPr dirty="0" sz="1400" spc="-5">
                <a:latin typeface="Carlito"/>
                <a:cs typeface="Carlito"/>
              </a:rPr>
              <a:t>Coll </a:t>
            </a:r>
            <a:r>
              <a:rPr dirty="0" sz="1400" spc="-10">
                <a:latin typeface="Carlito"/>
                <a:cs typeface="Carlito"/>
              </a:rPr>
              <a:t>Surg </a:t>
            </a:r>
            <a:r>
              <a:rPr dirty="0" sz="1400" spc="-5">
                <a:latin typeface="Carlito"/>
                <a:cs typeface="Carlito"/>
              </a:rPr>
              <a:t>2013  Gupta PK </a:t>
            </a:r>
            <a:r>
              <a:rPr dirty="0" sz="1400" spc="-10">
                <a:latin typeface="Carlito"/>
                <a:cs typeface="Carlito"/>
              </a:rPr>
              <a:t>et </a:t>
            </a:r>
            <a:r>
              <a:rPr dirty="0" sz="1400">
                <a:latin typeface="Carlito"/>
                <a:cs typeface="Carlito"/>
              </a:rPr>
              <a:t>al </a:t>
            </a:r>
            <a:r>
              <a:rPr dirty="0" sz="1400" spc="-5">
                <a:latin typeface="Carlito"/>
                <a:cs typeface="Carlito"/>
              </a:rPr>
              <a:t>Circulation</a:t>
            </a:r>
            <a:r>
              <a:rPr dirty="0" sz="1400" spc="15">
                <a:latin typeface="Carlito"/>
                <a:cs typeface="Carlito"/>
              </a:rPr>
              <a:t> </a:t>
            </a:r>
            <a:r>
              <a:rPr dirty="0" sz="1400" spc="-5">
                <a:latin typeface="Carlito"/>
                <a:cs typeface="Carlito"/>
              </a:rPr>
              <a:t>2011</a:t>
            </a:r>
            <a:endParaRPr sz="1400">
              <a:latin typeface="Carlito"/>
              <a:cs typeface="Carlito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906000" y="5143499"/>
            <a:ext cx="2286000" cy="17144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0"/>
            <a:ext cx="556768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405"/>
              <a:t>Risk </a:t>
            </a:r>
            <a:r>
              <a:rPr dirty="0" spc="-560"/>
              <a:t>HF</a:t>
            </a:r>
            <a:r>
              <a:rPr dirty="0" spc="-100"/>
              <a:t> </a:t>
            </a:r>
            <a:r>
              <a:rPr dirty="0" spc="-225"/>
              <a:t>Decompensation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7288" y="961136"/>
            <a:ext cx="10556875" cy="4036695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marL="241300" marR="55880" indent="-229235">
              <a:lnSpc>
                <a:spcPct val="90000"/>
              </a:lnSpc>
              <a:spcBef>
                <a:spcPts val="43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15">
                <a:latin typeface="Carlito"/>
                <a:cs typeface="Carlito"/>
              </a:rPr>
              <a:t>Symptomatic </a:t>
            </a:r>
            <a:r>
              <a:rPr dirty="0" sz="2800" spc="-10">
                <a:latin typeface="Carlito"/>
                <a:cs typeface="Carlito"/>
              </a:rPr>
              <a:t>heart </a:t>
            </a:r>
            <a:r>
              <a:rPr dirty="0" sz="2800" spc="-25">
                <a:latin typeface="Carlito"/>
                <a:cs typeface="Carlito"/>
              </a:rPr>
              <a:t>failure </a:t>
            </a:r>
            <a:r>
              <a:rPr dirty="0" sz="2800" spc="-10">
                <a:latin typeface="Carlito"/>
                <a:cs typeface="Carlito"/>
              </a:rPr>
              <a:t>has </a:t>
            </a:r>
            <a:r>
              <a:rPr dirty="0" sz="2800" spc="-5">
                <a:latin typeface="Carlito"/>
                <a:cs typeface="Carlito"/>
              </a:rPr>
              <a:t>the </a:t>
            </a:r>
            <a:r>
              <a:rPr dirty="0" sz="2800" spc="-15">
                <a:latin typeface="Carlito"/>
                <a:cs typeface="Carlito"/>
              </a:rPr>
              <a:t>highest </a:t>
            </a:r>
            <a:r>
              <a:rPr dirty="0" sz="2800" spc="-5">
                <a:latin typeface="Carlito"/>
                <a:cs typeface="Carlito"/>
              </a:rPr>
              <a:t>CV </a:t>
            </a:r>
            <a:r>
              <a:rPr dirty="0" sz="2800" spc="-10">
                <a:latin typeface="Carlito"/>
                <a:cs typeface="Carlito"/>
              </a:rPr>
              <a:t>risk </a:t>
            </a:r>
            <a:r>
              <a:rPr dirty="0" sz="2800" spc="-25">
                <a:latin typeface="Carlito"/>
                <a:cs typeface="Carlito"/>
              </a:rPr>
              <a:t>for </a:t>
            </a:r>
            <a:r>
              <a:rPr dirty="0" sz="2800" spc="-15">
                <a:latin typeface="Carlito"/>
                <a:cs typeface="Carlito"/>
              </a:rPr>
              <a:t>patients  undergoing surgery </a:t>
            </a:r>
            <a:r>
              <a:rPr dirty="0" sz="2800" spc="-5">
                <a:latin typeface="Carlito"/>
                <a:cs typeface="Carlito"/>
              </a:rPr>
              <a:t>in </a:t>
            </a:r>
            <a:r>
              <a:rPr dirty="0" sz="2800" spc="-15">
                <a:latin typeface="Carlito"/>
                <a:cs typeface="Carlito"/>
              </a:rPr>
              <a:t>general, </a:t>
            </a:r>
            <a:r>
              <a:rPr dirty="0" sz="2800" spc="-5">
                <a:latin typeface="Carlito"/>
                <a:cs typeface="Carlito"/>
              </a:rPr>
              <a:t>while </a:t>
            </a:r>
            <a:r>
              <a:rPr dirty="0" sz="2800" spc="-15">
                <a:latin typeface="Carlito"/>
                <a:cs typeface="Carlito"/>
              </a:rPr>
              <a:t>asymptomatic left </a:t>
            </a:r>
            <a:r>
              <a:rPr dirty="0" sz="2800" spc="-10">
                <a:latin typeface="Carlito"/>
                <a:cs typeface="Carlito"/>
              </a:rPr>
              <a:t>ventricular  dysfunction </a:t>
            </a:r>
            <a:r>
              <a:rPr dirty="0" sz="2800" spc="-5">
                <a:latin typeface="Carlito"/>
                <a:cs typeface="Carlito"/>
              </a:rPr>
              <a:t>also </a:t>
            </a:r>
            <a:r>
              <a:rPr dirty="0" sz="2800" spc="-10">
                <a:latin typeface="Carlito"/>
                <a:cs typeface="Carlito"/>
              </a:rPr>
              <a:t>carries </a:t>
            </a:r>
            <a:r>
              <a:rPr dirty="0" sz="2800" spc="-5">
                <a:latin typeface="Carlito"/>
                <a:cs typeface="Carlito"/>
              </a:rPr>
              <a:t>an </a:t>
            </a:r>
            <a:r>
              <a:rPr dirty="0" sz="2800" spc="-10">
                <a:latin typeface="Carlito"/>
                <a:cs typeface="Carlito"/>
              </a:rPr>
              <a:t>increased risk </a:t>
            </a:r>
            <a:r>
              <a:rPr dirty="0" sz="2800" spc="-5">
                <a:latin typeface="Carlito"/>
                <a:cs typeface="Carlito"/>
              </a:rPr>
              <a:t>of CV morbidity and </a:t>
            </a:r>
            <a:r>
              <a:rPr dirty="0" sz="2800" spc="-10">
                <a:latin typeface="Carlito"/>
                <a:cs typeface="Carlito"/>
              </a:rPr>
              <a:t>mortality  </a:t>
            </a:r>
            <a:r>
              <a:rPr dirty="0" sz="2800" spc="-15">
                <a:latin typeface="Carlito"/>
                <a:cs typeface="Carlito"/>
              </a:rPr>
              <a:t>compared </a:t>
            </a:r>
            <a:r>
              <a:rPr dirty="0" sz="2800" spc="-20">
                <a:latin typeface="Carlito"/>
                <a:cs typeface="Carlito"/>
              </a:rPr>
              <a:t>to </a:t>
            </a:r>
            <a:r>
              <a:rPr dirty="0" sz="2800" spc="-10">
                <a:latin typeface="Carlito"/>
                <a:cs typeface="Carlito"/>
              </a:rPr>
              <a:t>patients </a:t>
            </a:r>
            <a:r>
              <a:rPr dirty="0" sz="2800" spc="-5">
                <a:latin typeface="Carlito"/>
                <a:cs typeface="Carlito"/>
              </a:rPr>
              <a:t>without </a:t>
            </a:r>
            <a:r>
              <a:rPr dirty="0" sz="2800" spc="-10">
                <a:latin typeface="Carlito"/>
                <a:cs typeface="Carlito"/>
              </a:rPr>
              <a:t>heart </a:t>
            </a:r>
            <a:r>
              <a:rPr dirty="0" sz="2800" spc="-25">
                <a:latin typeface="Carlito"/>
                <a:cs typeface="Carlito"/>
              </a:rPr>
              <a:t>failure </a:t>
            </a:r>
            <a:r>
              <a:rPr dirty="0" sz="2800" spc="-5">
                <a:latin typeface="Carlito"/>
                <a:cs typeface="Carlito"/>
              </a:rPr>
              <a:t>or abnormal </a:t>
            </a:r>
            <a:r>
              <a:rPr dirty="0" sz="2800" spc="-105">
                <a:latin typeface="Carlito"/>
                <a:cs typeface="Carlito"/>
              </a:rPr>
              <a:t>LV</a:t>
            </a:r>
            <a:r>
              <a:rPr dirty="0" sz="2800" spc="180">
                <a:latin typeface="Carlito"/>
                <a:cs typeface="Carlito"/>
              </a:rPr>
              <a:t> </a:t>
            </a:r>
            <a:r>
              <a:rPr dirty="0" sz="2800" spc="-5">
                <a:latin typeface="Carlito"/>
                <a:cs typeface="Carlito"/>
              </a:rPr>
              <a:t>function</a:t>
            </a:r>
            <a:endParaRPr sz="2800">
              <a:latin typeface="Carlito"/>
              <a:cs typeface="Carlito"/>
            </a:endParaRPr>
          </a:p>
          <a:p>
            <a:pPr marL="241300" marR="5080" indent="-229235">
              <a:lnSpc>
                <a:spcPct val="90000"/>
              </a:lnSpc>
              <a:spcBef>
                <a:spcPts val="101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10">
                <a:latin typeface="Carlito"/>
                <a:cs typeface="Carlito"/>
              </a:rPr>
              <a:t>Assessment </a:t>
            </a:r>
            <a:r>
              <a:rPr dirty="0" sz="2800" spc="-5">
                <a:latin typeface="Carlito"/>
                <a:cs typeface="Carlito"/>
              </a:rPr>
              <a:t>of </a:t>
            </a:r>
            <a:r>
              <a:rPr dirty="0" sz="2800" spc="-105">
                <a:latin typeface="Carlito"/>
                <a:cs typeface="Carlito"/>
              </a:rPr>
              <a:t>LV </a:t>
            </a:r>
            <a:r>
              <a:rPr dirty="0" sz="2800" spc="-10">
                <a:latin typeface="Carlito"/>
                <a:cs typeface="Carlito"/>
              </a:rPr>
              <a:t>function prior </a:t>
            </a:r>
            <a:r>
              <a:rPr dirty="0" sz="2800" spc="-20">
                <a:latin typeface="Carlito"/>
                <a:cs typeface="Carlito"/>
              </a:rPr>
              <a:t>to </a:t>
            </a:r>
            <a:r>
              <a:rPr dirty="0" sz="2800" spc="-15">
                <a:latin typeface="Carlito"/>
                <a:cs typeface="Carlito"/>
              </a:rPr>
              <a:t>surgery </a:t>
            </a:r>
            <a:r>
              <a:rPr dirty="0" sz="2800" spc="-10">
                <a:latin typeface="Carlito"/>
                <a:cs typeface="Carlito"/>
              </a:rPr>
              <a:t>should </a:t>
            </a:r>
            <a:r>
              <a:rPr dirty="0" sz="2800" spc="-5">
                <a:latin typeface="Carlito"/>
                <a:cs typeface="Carlito"/>
              </a:rPr>
              <a:t>be </a:t>
            </a:r>
            <a:r>
              <a:rPr dirty="0" sz="2800" spc="-15">
                <a:latin typeface="Carlito"/>
                <a:cs typeface="Carlito"/>
              </a:rPr>
              <a:t>performed  </a:t>
            </a:r>
            <a:r>
              <a:rPr dirty="0" sz="2800" spc="-10">
                <a:latin typeface="Carlito"/>
                <a:cs typeface="Carlito"/>
              </a:rPr>
              <a:t>particularly </a:t>
            </a:r>
            <a:r>
              <a:rPr dirty="0" sz="2800" spc="-5">
                <a:latin typeface="Carlito"/>
                <a:cs typeface="Carlito"/>
              </a:rPr>
              <a:t>in </a:t>
            </a:r>
            <a:r>
              <a:rPr dirty="0" sz="2800" spc="-20">
                <a:latin typeface="Carlito"/>
                <a:cs typeface="Carlito"/>
              </a:rPr>
              <a:t>any </a:t>
            </a:r>
            <a:r>
              <a:rPr dirty="0" sz="2800" spc="-10">
                <a:latin typeface="Carlito"/>
                <a:cs typeface="Carlito"/>
              </a:rPr>
              <a:t>patient </a:t>
            </a:r>
            <a:r>
              <a:rPr dirty="0" sz="2800" spc="-5">
                <a:latin typeface="Carlito"/>
                <a:cs typeface="Carlito"/>
              </a:rPr>
              <a:t>who has been </a:t>
            </a:r>
            <a:r>
              <a:rPr dirty="0" sz="2800" spc="-15">
                <a:latin typeface="Carlito"/>
                <a:cs typeface="Carlito"/>
              </a:rPr>
              <a:t>exposed </a:t>
            </a:r>
            <a:r>
              <a:rPr dirty="0" sz="2800" spc="-20">
                <a:latin typeface="Carlito"/>
                <a:cs typeface="Carlito"/>
              </a:rPr>
              <a:t>to </a:t>
            </a:r>
            <a:r>
              <a:rPr dirty="0" sz="2800" spc="-10">
                <a:latin typeface="Carlito"/>
                <a:cs typeface="Carlito"/>
              </a:rPr>
              <a:t>potentially  </a:t>
            </a:r>
            <a:r>
              <a:rPr dirty="0" sz="2800" spc="-20">
                <a:latin typeface="Carlito"/>
                <a:cs typeface="Carlito"/>
              </a:rPr>
              <a:t>cardiotoxic </a:t>
            </a:r>
            <a:r>
              <a:rPr dirty="0" sz="2800" spc="-10">
                <a:latin typeface="Carlito"/>
                <a:cs typeface="Carlito"/>
              </a:rPr>
              <a:t>therapies </a:t>
            </a:r>
            <a:r>
              <a:rPr dirty="0" sz="2800" spc="-5">
                <a:latin typeface="Carlito"/>
                <a:cs typeface="Carlito"/>
              </a:rPr>
              <a:t>including </a:t>
            </a:r>
            <a:r>
              <a:rPr dirty="0" sz="2800" spc="-10">
                <a:latin typeface="Carlito"/>
                <a:cs typeface="Carlito"/>
              </a:rPr>
              <a:t>(but not limited </a:t>
            </a:r>
            <a:r>
              <a:rPr dirty="0" sz="2800" spc="-15">
                <a:latin typeface="Carlito"/>
                <a:cs typeface="Carlito"/>
              </a:rPr>
              <a:t>to) anthracyclines,  </a:t>
            </a:r>
            <a:r>
              <a:rPr dirty="0" sz="2800" spc="-10">
                <a:latin typeface="Carlito"/>
                <a:cs typeface="Carlito"/>
              </a:rPr>
              <a:t>human epidermal </a:t>
            </a:r>
            <a:r>
              <a:rPr dirty="0" sz="2800" spc="-15">
                <a:latin typeface="Carlito"/>
                <a:cs typeface="Carlito"/>
              </a:rPr>
              <a:t>growth </a:t>
            </a:r>
            <a:r>
              <a:rPr dirty="0" sz="2800" spc="-20">
                <a:latin typeface="Carlito"/>
                <a:cs typeface="Carlito"/>
              </a:rPr>
              <a:t>factor </a:t>
            </a:r>
            <a:r>
              <a:rPr dirty="0" sz="2800" spc="-15">
                <a:latin typeface="Carlito"/>
                <a:cs typeface="Carlito"/>
              </a:rPr>
              <a:t>receptor </a:t>
            </a:r>
            <a:r>
              <a:rPr dirty="0" sz="2800" spc="-5">
                <a:latin typeface="Carlito"/>
                <a:cs typeface="Carlito"/>
              </a:rPr>
              <a:t>(her-2) </a:t>
            </a:r>
            <a:r>
              <a:rPr dirty="0" sz="2800" spc="-15">
                <a:latin typeface="Carlito"/>
                <a:cs typeface="Carlito"/>
              </a:rPr>
              <a:t>antagonists, </a:t>
            </a:r>
            <a:r>
              <a:rPr dirty="0" sz="2800" spc="-10">
                <a:latin typeface="Carlito"/>
                <a:cs typeface="Carlito"/>
              </a:rPr>
              <a:t>certain  vascular </a:t>
            </a:r>
            <a:r>
              <a:rPr dirty="0" sz="2800" spc="-5">
                <a:latin typeface="Carlito"/>
                <a:cs typeface="Carlito"/>
              </a:rPr>
              <a:t>endothelial </a:t>
            </a:r>
            <a:r>
              <a:rPr dirty="0" sz="2800" spc="-15">
                <a:latin typeface="Carlito"/>
                <a:cs typeface="Carlito"/>
              </a:rPr>
              <a:t>growth </a:t>
            </a:r>
            <a:r>
              <a:rPr dirty="0" sz="2800" spc="-20">
                <a:latin typeface="Carlito"/>
                <a:cs typeface="Carlito"/>
              </a:rPr>
              <a:t>factor </a:t>
            </a:r>
            <a:r>
              <a:rPr dirty="0" sz="2800" spc="-10">
                <a:latin typeface="Carlito"/>
                <a:cs typeface="Carlito"/>
              </a:rPr>
              <a:t>(VEGF) </a:t>
            </a:r>
            <a:r>
              <a:rPr dirty="0" sz="2800" spc="-20">
                <a:latin typeface="Carlito"/>
                <a:cs typeface="Carlito"/>
              </a:rPr>
              <a:t>inhibitors </a:t>
            </a:r>
            <a:r>
              <a:rPr dirty="0" sz="2800" spc="-5">
                <a:latin typeface="Carlito"/>
                <a:cs typeface="Carlito"/>
              </a:rPr>
              <a:t>and </a:t>
            </a:r>
            <a:r>
              <a:rPr dirty="0" sz="2800" spc="-15">
                <a:latin typeface="Carlito"/>
                <a:cs typeface="Carlito"/>
              </a:rPr>
              <a:t>tyrosine </a:t>
            </a:r>
            <a:r>
              <a:rPr dirty="0" sz="2800" spc="-5">
                <a:latin typeface="Carlito"/>
                <a:cs typeface="Carlito"/>
              </a:rPr>
              <a:t>kinase  </a:t>
            </a:r>
            <a:r>
              <a:rPr dirty="0" sz="2800" spc="-20">
                <a:latin typeface="Carlito"/>
                <a:cs typeface="Carlito"/>
              </a:rPr>
              <a:t>inhibitors </a:t>
            </a:r>
            <a:r>
              <a:rPr dirty="0" sz="2800" spc="-5">
                <a:latin typeface="Carlito"/>
                <a:cs typeface="Carlito"/>
              </a:rPr>
              <a:t>(TKI), </a:t>
            </a:r>
            <a:r>
              <a:rPr dirty="0" sz="2800" spc="-10">
                <a:latin typeface="Carlito"/>
                <a:cs typeface="Carlito"/>
              </a:rPr>
              <a:t>and</a:t>
            </a:r>
            <a:r>
              <a:rPr dirty="0" sz="2800" spc="7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immunotherapies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8244" y="5452856"/>
            <a:ext cx="2883408" cy="11491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906000" y="5143499"/>
            <a:ext cx="2286000" cy="17144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2172" y="243078"/>
            <a:ext cx="3357879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645"/>
              <a:t>BREAST</a:t>
            </a:r>
            <a:r>
              <a:rPr dirty="0" sz="4000" spc="-280"/>
              <a:t> </a:t>
            </a:r>
            <a:r>
              <a:rPr dirty="0" sz="4000" spc="-625"/>
              <a:t>CANCER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98119" y="1085468"/>
            <a:ext cx="10639425" cy="352171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241300" marR="1421765" indent="-228600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 spc="-5">
                <a:latin typeface="Carlito"/>
                <a:cs typeface="Carlito"/>
              </a:rPr>
              <a:t>Majority of </a:t>
            </a:r>
            <a:r>
              <a:rPr dirty="0" sz="2800" spc="-10">
                <a:latin typeface="Carlito"/>
                <a:cs typeface="Carlito"/>
              </a:rPr>
              <a:t>patients </a:t>
            </a:r>
            <a:r>
              <a:rPr dirty="0" sz="2800" spc="-5">
                <a:latin typeface="Carlito"/>
                <a:cs typeface="Carlito"/>
              </a:rPr>
              <a:t>with </a:t>
            </a:r>
            <a:r>
              <a:rPr dirty="0" sz="2800" spc="-15">
                <a:latin typeface="Carlito"/>
                <a:cs typeface="Carlito"/>
              </a:rPr>
              <a:t>Stage </a:t>
            </a:r>
            <a:r>
              <a:rPr dirty="0" sz="2800" spc="-5">
                <a:latin typeface="Carlito"/>
                <a:cs typeface="Carlito"/>
              </a:rPr>
              <a:t>1-3 </a:t>
            </a:r>
            <a:r>
              <a:rPr dirty="0" sz="2800" spc="-20">
                <a:latin typeface="Carlito"/>
                <a:cs typeface="Carlito"/>
              </a:rPr>
              <a:t>breast </a:t>
            </a:r>
            <a:r>
              <a:rPr dirty="0" sz="2800" spc="-10">
                <a:latin typeface="Carlito"/>
                <a:cs typeface="Carlito"/>
              </a:rPr>
              <a:t>cancer </a:t>
            </a:r>
            <a:r>
              <a:rPr dirty="0" sz="2800" spc="-25">
                <a:latin typeface="Carlito"/>
                <a:cs typeface="Carlito"/>
              </a:rPr>
              <a:t>have </a:t>
            </a:r>
            <a:r>
              <a:rPr dirty="0" sz="2800" spc="-15">
                <a:latin typeface="Carlito"/>
                <a:cs typeface="Carlito"/>
              </a:rPr>
              <a:t>surgical  interventions </a:t>
            </a:r>
            <a:r>
              <a:rPr dirty="0" sz="2800" spc="-5">
                <a:latin typeface="Carlito"/>
                <a:cs typeface="Carlito"/>
              </a:rPr>
              <a:t>as part of </a:t>
            </a:r>
            <a:r>
              <a:rPr dirty="0" sz="2800" spc="-15">
                <a:latin typeface="Carlito"/>
                <a:cs typeface="Carlito"/>
              </a:rPr>
              <a:t>treatment</a:t>
            </a:r>
            <a:r>
              <a:rPr dirty="0" sz="2800" spc="5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plan</a:t>
            </a:r>
            <a:endParaRPr sz="2800">
              <a:latin typeface="Carlito"/>
              <a:cs typeface="Carlito"/>
            </a:endParaRPr>
          </a:p>
          <a:p>
            <a:pPr marL="241300" marR="168275" indent="-228600">
              <a:lnSpc>
                <a:spcPts val="3020"/>
              </a:lnSpc>
              <a:spcBef>
                <a:spcPts val="101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 spc="-30">
                <a:latin typeface="Carlito"/>
                <a:cs typeface="Carlito"/>
              </a:rPr>
              <a:t>*Wound </a:t>
            </a:r>
            <a:r>
              <a:rPr dirty="0" sz="2800" spc="-10">
                <a:latin typeface="Carlito"/>
                <a:cs typeface="Carlito"/>
              </a:rPr>
              <a:t>complications </a:t>
            </a:r>
            <a:r>
              <a:rPr dirty="0" sz="2800" spc="-20">
                <a:latin typeface="Carlito"/>
                <a:cs typeface="Carlito"/>
              </a:rPr>
              <a:t>are most </a:t>
            </a:r>
            <a:r>
              <a:rPr dirty="0" sz="2800" spc="-10">
                <a:latin typeface="Carlito"/>
                <a:cs typeface="Carlito"/>
              </a:rPr>
              <a:t>common complications </a:t>
            </a:r>
            <a:r>
              <a:rPr dirty="0" sz="2800" spc="-5">
                <a:latin typeface="Carlito"/>
                <a:cs typeface="Carlito"/>
              </a:rPr>
              <a:t>and CV </a:t>
            </a:r>
            <a:r>
              <a:rPr dirty="0" sz="2800" spc="-15">
                <a:latin typeface="Carlito"/>
                <a:cs typeface="Carlito"/>
              </a:rPr>
              <a:t>events  are </a:t>
            </a:r>
            <a:r>
              <a:rPr dirty="0" sz="2800" spc="-10">
                <a:latin typeface="Carlito"/>
                <a:cs typeface="Carlito"/>
              </a:rPr>
              <a:t>low</a:t>
            </a:r>
            <a:r>
              <a:rPr dirty="0" sz="2800">
                <a:latin typeface="Carlito"/>
                <a:cs typeface="Carlito"/>
              </a:rPr>
              <a:t> </a:t>
            </a:r>
            <a:r>
              <a:rPr dirty="0" sz="2800" spc="-5">
                <a:latin typeface="Carlito"/>
                <a:cs typeface="Carlito"/>
              </a:rPr>
              <a:t>(&lt;1%)</a:t>
            </a:r>
            <a:endParaRPr sz="2800">
              <a:latin typeface="Carlito"/>
              <a:cs typeface="Carlito"/>
            </a:endParaRPr>
          </a:p>
          <a:p>
            <a:pPr marL="241300" marR="1109980" indent="-228600">
              <a:lnSpc>
                <a:spcPts val="3020"/>
              </a:lnSpc>
              <a:spcBef>
                <a:spcPts val="1005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 spc="-10">
                <a:latin typeface="Carlito"/>
                <a:cs typeface="Carlito"/>
              </a:rPr>
              <a:t>Thus, </a:t>
            </a:r>
            <a:r>
              <a:rPr dirty="0" sz="2800" spc="-15">
                <a:latin typeface="Carlito"/>
                <a:cs typeface="Carlito"/>
              </a:rPr>
              <a:t>pre-op </a:t>
            </a:r>
            <a:r>
              <a:rPr dirty="0" sz="2800" spc="-5">
                <a:latin typeface="Carlito"/>
                <a:cs typeface="Carlito"/>
              </a:rPr>
              <a:t>CV </a:t>
            </a:r>
            <a:r>
              <a:rPr dirty="0" sz="2800" spc="-10">
                <a:latin typeface="Carlito"/>
                <a:cs typeface="Carlito"/>
              </a:rPr>
              <a:t>assessment should </a:t>
            </a:r>
            <a:r>
              <a:rPr dirty="0" sz="2800" spc="-5">
                <a:latin typeface="Carlito"/>
                <a:cs typeface="Carlito"/>
              </a:rPr>
              <a:t>occur </a:t>
            </a:r>
            <a:r>
              <a:rPr dirty="0" sz="2800" spc="-25">
                <a:latin typeface="Carlito"/>
                <a:cs typeface="Carlito"/>
              </a:rPr>
              <a:t>for </a:t>
            </a:r>
            <a:r>
              <a:rPr dirty="0" sz="2800" spc="-5">
                <a:latin typeface="Carlito"/>
                <a:cs typeface="Carlito"/>
              </a:rPr>
              <a:t>those who </a:t>
            </a:r>
            <a:r>
              <a:rPr dirty="0" sz="2800" spc="-20">
                <a:latin typeface="Carlito"/>
                <a:cs typeface="Carlito"/>
              </a:rPr>
              <a:t>warrant  </a:t>
            </a:r>
            <a:r>
              <a:rPr dirty="0" sz="2800" spc="-10">
                <a:latin typeface="Carlito"/>
                <a:cs typeface="Carlito"/>
              </a:rPr>
              <a:t>evaluation independent </a:t>
            </a:r>
            <a:r>
              <a:rPr dirty="0" sz="2800" spc="-5">
                <a:latin typeface="Carlito"/>
                <a:cs typeface="Carlito"/>
              </a:rPr>
              <a:t>of </a:t>
            </a:r>
            <a:r>
              <a:rPr dirty="0" sz="2800" spc="-15">
                <a:latin typeface="Carlito"/>
                <a:cs typeface="Carlito"/>
              </a:rPr>
              <a:t>surgical</a:t>
            </a:r>
            <a:r>
              <a:rPr dirty="0" sz="2800" spc="75">
                <a:latin typeface="Carlito"/>
                <a:cs typeface="Carlito"/>
              </a:rPr>
              <a:t> </a:t>
            </a:r>
            <a:r>
              <a:rPr dirty="0" sz="2800" spc="-15">
                <a:latin typeface="Carlito"/>
                <a:cs typeface="Carlito"/>
              </a:rPr>
              <a:t>consideration</a:t>
            </a:r>
            <a:endParaRPr sz="2800">
              <a:latin typeface="Carlito"/>
              <a:cs typeface="Carlito"/>
            </a:endParaRPr>
          </a:p>
          <a:p>
            <a:pPr marL="241300" marR="5080" indent="-228600">
              <a:lnSpc>
                <a:spcPts val="3030"/>
              </a:lnSpc>
              <a:spcBef>
                <a:spcPts val="1000"/>
              </a:spcBef>
              <a:buFont typeface="Arial"/>
              <a:buChar char="•"/>
              <a:tabLst>
                <a:tab pos="241300" algn="l"/>
              </a:tabLst>
            </a:pPr>
            <a:r>
              <a:rPr dirty="0" sz="2800" spc="-15">
                <a:latin typeface="Carlito"/>
                <a:cs typeface="Carlito"/>
              </a:rPr>
              <a:t>Anthracyclines </a:t>
            </a:r>
            <a:r>
              <a:rPr dirty="0" sz="2800" spc="-5">
                <a:latin typeface="Carlito"/>
                <a:cs typeface="Carlito"/>
              </a:rPr>
              <a:t>and her-2 </a:t>
            </a:r>
            <a:r>
              <a:rPr dirty="0" sz="2800" spc="-15">
                <a:latin typeface="Carlito"/>
                <a:cs typeface="Carlito"/>
              </a:rPr>
              <a:t>antagonists are </a:t>
            </a:r>
            <a:r>
              <a:rPr dirty="0" sz="2800" spc="-10">
                <a:latin typeface="Carlito"/>
                <a:cs typeface="Carlito"/>
              </a:rPr>
              <a:t>common </a:t>
            </a:r>
            <a:r>
              <a:rPr dirty="0" sz="2800" spc="-5">
                <a:latin typeface="Carlito"/>
                <a:cs typeface="Carlito"/>
              </a:rPr>
              <a:t>and </a:t>
            </a:r>
            <a:r>
              <a:rPr dirty="0" sz="2800" spc="-10">
                <a:latin typeface="Carlito"/>
                <a:cs typeface="Carlito"/>
              </a:rPr>
              <a:t>assessment </a:t>
            </a:r>
            <a:r>
              <a:rPr dirty="0" sz="2800" spc="-5">
                <a:latin typeface="Carlito"/>
                <a:cs typeface="Carlito"/>
              </a:rPr>
              <a:t>of </a:t>
            </a:r>
            <a:r>
              <a:rPr dirty="0" sz="2800" spc="-105">
                <a:latin typeface="Carlito"/>
                <a:cs typeface="Carlito"/>
              </a:rPr>
              <a:t>LV  </a:t>
            </a:r>
            <a:r>
              <a:rPr dirty="0" sz="2800" spc="-5">
                <a:latin typeface="Carlito"/>
                <a:cs typeface="Carlito"/>
              </a:rPr>
              <a:t>function(i.e. echo) </a:t>
            </a:r>
            <a:r>
              <a:rPr dirty="0" sz="2800" spc="-10">
                <a:latin typeface="Carlito"/>
                <a:cs typeface="Carlito"/>
              </a:rPr>
              <a:t>should </a:t>
            </a:r>
            <a:r>
              <a:rPr dirty="0" sz="2800" spc="-5">
                <a:latin typeface="Carlito"/>
                <a:cs typeface="Carlito"/>
              </a:rPr>
              <a:t>be </a:t>
            </a:r>
            <a:r>
              <a:rPr dirty="0" sz="2800" spc="-15">
                <a:latin typeface="Carlito"/>
                <a:cs typeface="Carlito"/>
              </a:rPr>
              <a:t>considered </a:t>
            </a:r>
            <a:r>
              <a:rPr dirty="0" sz="2800" spc="-10">
                <a:latin typeface="Carlito"/>
                <a:cs typeface="Carlito"/>
              </a:rPr>
              <a:t>prior </a:t>
            </a:r>
            <a:r>
              <a:rPr dirty="0" sz="2800" spc="-20">
                <a:latin typeface="Carlito"/>
                <a:cs typeface="Carlito"/>
              </a:rPr>
              <a:t>to</a:t>
            </a:r>
            <a:r>
              <a:rPr dirty="0" sz="2800" spc="170">
                <a:latin typeface="Carlito"/>
                <a:cs typeface="Carlito"/>
              </a:rPr>
              <a:t> </a:t>
            </a:r>
            <a:r>
              <a:rPr dirty="0" sz="2800" spc="-15">
                <a:latin typeface="Carlito"/>
                <a:cs typeface="Carlito"/>
              </a:rPr>
              <a:t>surgery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8244" y="5452856"/>
            <a:ext cx="2883408" cy="11491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7877682" y="6123228"/>
            <a:ext cx="2978150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20">
                <a:latin typeface="Carlito"/>
                <a:cs typeface="Carlito"/>
              </a:rPr>
              <a:t>*El-Tamer </a:t>
            </a:r>
            <a:r>
              <a:rPr dirty="0" sz="1800" spc="-5">
                <a:latin typeface="Carlito"/>
                <a:cs typeface="Carlito"/>
              </a:rPr>
              <a:t>et </a:t>
            </a:r>
            <a:r>
              <a:rPr dirty="0" sz="1800">
                <a:latin typeface="Carlito"/>
                <a:cs typeface="Carlito"/>
              </a:rPr>
              <a:t>al Ann </a:t>
            </a:r>
            <a:r>
              <a:rPr dirty="0" sz="1800" spc="-10">
                <a:latin typeface="Carlito"/>
                <a:cs typeface="Carlito"/>
              </a:rPr>
              <a:t>surg</a:t>
            </a:r>
            <a:r>
              <a:rPr dirty="0" sz="1800">
                <a:latin typeface="Carlito"/>
                <a:cs typeface="Carlito"/>
              </a:rPr>
              <a:t> 2007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dirty="0" sz="1800" spc="-5">
                <a:latin typeface="Carlito"/>
                <a:cs typeface="Carlito"/>
              </a:rPr>
              <a:t>*De Blacam et </a:t>
            </a:r>
            <a:r>
              <a:rPr dirty="0" sz="1800">
                <a:latin typeface="Carlito"/>
                <a:cs typeface="Carlito"/>
              </a:rPr>
              <a:t>al Ann </a:t>
            </a:r>
            <a:r>
              <a:rPr dirty="0" sz="1800" spc="-10">
                <a:latin typeface="Carlito"/>
                <a:cs typeface="Carlito"/>
              </a:rPr>
              <a:t>Surg</a:t>
            </a:r>
            <a:r>
              <a:rPr dirty="0" sz="1800" spc="-35">
                <a:latin typeface="Carlito"/>
                <a:cs typeface="Carlito"/>
              </a:rPr>
              <a:t> </a:t>
            </a:r>
            <a:r>
              <a:rPr dirty="0" sz="1800">
                <a:latin typeface="Carlito"/>
                <a:cs typeface="Carlito"/>
              </a:rPr>
              <a:t>2012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906000" y="5143499"/>
            <a:ext cx="2286000" cy="17144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192" y="0"/>
            <a:ext cx="297878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480"/>
              <a:t>LUNG</a:t>
            </a:r>
            <a:r>
              <a:rPr dirty="0" sz="4000" spc="-290"/>
              <a:t> </a:t>
            </a:r>
            <a:r>
              <a:rPr dirty="0" sz="4000" spc="-630"/>
              <a:t>CANCER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07288" y="489356"/>
            <a:ext cx="9796780" cy="2328545"/>
          </a:xfrm>
          <a:prstGeom prst="rect">
            <a:avLst/>
          </a:prstGeom>
        </p:spPr>
        <p:txBody>
          <a:bodyPr wrap="square" lIns="0" tIns="97790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5">
                <a:latin typeface="Carlito"/>
                <a:cs typeface="Carlito"/>
              </a:rPr>
              <a:t>69% of </a:t>
            </a:r>
            <a:r>
              <a:rPr dirty="0" sz="2800" spc="-25">
                <a:latin typeface="Carlito"/>
                <a:cs typeface="Carlito"/>
              </a:rPr>
              <a:t>stage </a:t>
            </a:r>
            <a:r>
              <a:rPr dirty="0" sz="2800" spc="-5">
                <a:latin typeface="Carlito"/>
                <a:cs typeface="Carlito"/>
              </a:rPr>
              <a:t>1-2 </a:t>
            </a:r>
            <a:r>
              <a:rPr dirty="0" sz="2800" spc="-15">
                <a:latin typeface="Carlito"/>
                <a:cs typeface="Carlito"/>
              </a:rPr>
              <a:t>patients undergo surgical</a:t>
            </a:r>
            <a:r>
              <a:rPr dirty="0" sz="2800" spc="175">
                <a:latin typeface="Carlito"/>
                <a:cs typeface="Carlito"/>
              </a:rPr>
              <a:t> </a:t>
            </a:r>
            <a:r>
              <a:rPr dirty="0" sz="2800" spc="-5">
                <a:latin typeface="Carlito"/>
                <a:cs typeface="Carlito"/>
              </a:rPr>
              <a:t>trt</a:t>
            </a:r>
            <a:endParaRPr sz="2800">
              <a:latin typeface="Carlito"/>
              <a:cs typeface="Carlito"/>
            </a:endParaRPr>
          </a:p>
          <a:p>
            <a:pPr marL="241300" marR="5080" indent="-229235">
              <a:lnSpc>
                <a:spcPts val="3020"/>
              </a:lnSpc>
              <a:spcBef>
                <a:spcPts val="105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5">
                <a:latin typeface="Carlito"/>
                <a:cs typeface="Carlito"/>
              </a:rPr>
              <a:t>Cv </a:t>
            </a:r>
            <a:r>
              <a:rPr dirty="0" sz="2800" spc="-10">
                <a:latin typeface="Carlito"/>
                <a:cs typeface="Carlito"/>
              </a:rPr>
              <a:t>morbidity higher due </a:t>
            </a:r>
            <a:r>
              <a:rPr dirty="0" sz="2800" spc="-15">
                <a:latin typeface="Carlito"/>
                <a:cs typeface="Carlito"/>
              </a:rPr>
              <a:t>to </a:t>
            </a:r>
            <a:r>
              <a:rPr dirty="0" sz="2800" spc="-5">
                <a:latin typeface="Carlito"/>
                <a:cs typeface="Carlito"/>
              </a:rPr>
              <a:t>older </a:t>
            </a:r>
            <a:r>
              <a:rPr dirty="0" sz="2800" spc="-10">
                <a:latin typeface="Carlito"/>
                <a:cs typeface="Carlito"/>
              </a:rPr>
              <a:t>age </a:t>
            </a:r>
            <a:r>
              <a:rPr dirty="0" sz="2800" spc="-5">
                <a:latin typeface="Carlito"/>
                <a:cs typeface="Carlito"/>
              </a:rPr>
              <a:t>and </a:t>
            </a:r>
            <a:r>
              <a:rPr dirty="0" sz="2800" spc="-10">
                <a:latin typeface="Carlito"/>
                <a:cs typeface="Carlito"/>
              </a:rPr>
              <a:t>commonality </a:t>
            </a:r>
            <a:r>
              <a:rPr dirty="0" sz="2800" spc="-5">
                <a:latin typeface="Carlito"/>
                <a:cs typeface="Carlito"/>
              </a:rPr>
              <a:t>of </a:t>
            </a:r>
            <a:r>
              <a:rPr dirty="0" sz="2800" spc="-10">
                <a:latin typeface="Carlito"/>
                <a:cs typeface="Carlito"/>
              </a:rPr>
              <a:t>smoking  </a:t>
            </a:r>
            <a:r>
              <a:rPr dirty="0" sz="2800" spc="-15">
                <a:latin typeface="Carlito"/>
                <a:cs typeface="Carlito"/>
              </a:rPr>
              <a:t>history</a:t>
            </a:r>
            <a:endParaRPr sz="2800">
              <a:latin typeface="Carlito"/>
              <a:cs typeface="Carlito"/>
            </a:endParaRPr>
          </a:p>
          <a:p>
            <a:pPr marL="241300" marR="73660" indent="-229235">
              <a:lnSpc>
                <a:spcPts val="3020"/>
              </a:lnSpc>
              <a:spcBef>
                <a:spcPts val="101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5">
                <a:latin typeface="Carlito"/>
                <a:cs typeface="Carlito"/>
              </a:rPr>
              <a:t>An </a:t>
            </a:r>
            <a:r>
              <a:rPr dirty="0" sz="2800" spc="-10">
                <a:latin typeface="Carlito"/>
                <a:cs typeface="Carlito"/>
              </a:rPr>
              <a:t>adaptation </a:t>
            </a:r>
            <a:r>
              <a:rPr dirty="0" sz="2800" spc="-5">
                <a:latin typeface="Carlito"/>
                <a:cs typeface="Carlito"/>
              </a:rPr>
              <a:t>of </a:t>
            </a:r>
            <a:r>
              <a:rPr dirty="0" sz="2800" spc="-10">
                <a:latin typeface="Carlito"/>
                <a:cs typeface="Carlito"/>
              </a:rPr>
              <a:t>RCRI, </a:t>
            </a:r>
            <a:r>
              <a:rPr dirty="0" sz="2800" spc="-5">
                <a:latin typeface="Carlito"/>
                <a:cs typeface="Carlito"/>
              </a:rPr>
              <a:t>the </a:t>
            </a:r>
            <a:r>
              <a:rPr dirty="0" sz="2800" spc="-15">
                <a:latin typeface="Carlito"/>
                <a:cs typeface="Carlito"/>
              </a:rPr>
              <a:t>Thoracic Revised Cardiac </a:t>
            </a:r>
            <a:r>
              <a:rPr dirty="0" sz="2800" spc="-5">
                <a:latin typeface="Carlito"/>
                <a:cs typeface="Carlito"/>
              </a:rPr>
              <a:t>Risk </a:t>
            </a:r>
            <a:r>
              <a:rPr dirty="0" sz="2800" spc="-20">
                <a:latin typeface="Carlito"/>
                <a:cs typeface="Carlito"/>
              </a:rPr>
              <a:t>index </a:t>
            </a:r>
            <a:r>
              <a:rPr dirty="0" sz="2800" spc="-10">
                <a:latin typeface="Carlito"/>
                <a:cs typeface="Carlito"/>
              </a:rPr>
              <a:t>OR  ThRCRI </a:t>
            </a:r>
            <a:r>
              <a:rPr dirty="0" sz="2800" spc="-5">
                <a:latin typeface="Carlito"/>
                <a:cs typeface="Carlito"/>
              </a:rPr>
              <a:t>is </a:t>
            </a:r>
            <a:r>
              <a:rPr dirty="0" sz="2800" spc="-15">
                <a:latin typeface="Carlito"/>
                <a:cs typeface="Carlito"/>
              </a:rPr>
              <a:t>predictive </a:t>
            </a:r>
            <a:r>
              <a:rPr dirty="0" sz="2800" spc="-5">
                <a:latin typeface="Carlito"/>
                <a:cs typeface="Carlito"/>
              </a:rPr>
              <a:t>of </a:t>
            </a:r>
            <a:r>
              <a:rPr dirty="0" sz="2800" spc="-10">
                <a:latin typeface="Carlito"/>
                <a:cs typeface="Carlito"/>
              </a:rPr>
              <a:t>CV risk </a:t>
            </a:r>
            <a:r>
              <a:rPr dirty="0" sz="2800" spc="-5">
                <a:latin typeface="Carlito"/>
                <a:cs typeface="Carlito"/>
              </a:rPr>
              <a:t>in </a:t>
            </a:r>
            <a:r>
              <a:rPr dirty="0" sz="2800" spc="-10">
                <a:latin typeface="Carlito"/>
                <a:cs typeface="Carlito"/>
              </a:rPr>
              <a:t>this</a:t>
            </a:r>
            <a:r>
              <a:rPr dirty="0" sz="2800" spc="12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population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8767" y="5637259"/>
            <a:ext cx="2883408" cy="11491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5" name="object 5"/>
          <p:cNvGrpSpPr/>
          <p:nvPr/>
        </p:nvGrpSpPr>
        <p:grpSpPr>
          <a:xfrm>
            <a:off x="6793992" y="3648455"/>
            <a:ext cx="5398135" cy="3209925"/>
            <a:chOff x="6793992" y="3648455"/>
            <a:chExt cx="5398135" cy="3209925"/>
          </a:xfrm>
        </p:grpSpPr>
        <p:sp>
          <p:nvSpPr>
            <p:cNvPr id="6" name="object 6"/>
            <p:cNvSpPr/>
            <p:nvPr/>
          </p:nvSpPr>
          <p:spPr>
            <a:xfrm>
              <a:off x="6793992" y="3648455"/>
              <a:ext cx="4559808" cy="295351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9906000" y="5143499"/>
              <a:ext cx="2286000" cy="171449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3499230" y="6436258"/>
            <a:ext cx="28829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rlito"/>
                <a:cs typeface="Carlito"/>
              </a:rPr>
              <a:t>Thomas DC </a:t>
            </a:r>
            <a:r>
              <a:rPr dirty="0" sz="1800">
                <a:latin typeface="Carlito"/>
                <a:cs typeface="Carlito"/>
              </a:rPr>
              <a:t>Ann </a:t>
            </a:r>
            <a:r>
              <a:rPr dirty="0" sz="1800" spc="-5">
                <a:latin typeface="Carlito"/>
                <a:cs typeface="Carlito"/>
              </a:rPr>
              <a:t>Tho </a:t>
            </a:r>
            <a:r>
              <a:rPr dirty="0" sz="1800" spc="-10">
                <a:latin typeface="Carlito"/>
                <a:cs typeface="Carlito"/>
              </a:rPr>
              <a:t>Surg</a:t>
            </a:r>
            <a:r>
              <a:rPr dirty="0" sz="1800" spc="-30">
                <a:latin typeface="Carlito"/>
                <a:cs typeface="Carlito"/>
              </a:rPr>
              <a:t> </a:t>
            </a:r>
            <a:r>
              <a:rPr dirty="0" sz="1800">
                <a:latin typeface="Carlito"/>
                <a:cs typeface="Carlito"/>
              </a:rPr>
              <a:t>2017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69948" y="2938270"/>
            <a:ext cx="4165091" cy="38481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7288" y="319481"/>
            <a:ext cx="4878705" cy="69723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715"/>
              <a:t>COLORECTAL</a:t>
            </a:r>
            <a:r>
              <a:rPr dirty="0" spc="-290"/>
              <a:t> </a:t>
            </a:r>
            <a:r>
              <a:rPr dirty="0" spc="-685"/>
              <a:t>CANCER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7288" y="2143404"/>
            <a:ext cx="9787255" cy="143065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5">
                <a:latin typeface="Carlito"/>
                <a:cs typeface="Carlito"/>
              </a:rPr>
              <a:t>Risk MI </a:t>
            </a:r>
            <a:r>
              <a:rPr dirty="0" sz="2800" spc="-15">
                <a:latin typeface="Carlito"/>
                <a:cs typeface="Carlito"/>
              </a:rPr>
              <a:t>peri-operatively </a:t>
            </a:r>
            <a:r>
              <a:rPr dirty="0" sz="2800" spc="-25">
                <a:latin typeface="Carlito"/>
                <a:cs typeface="Carlito"/>
              </a:rPr>
              <a:t>for </a:t>
            </a:r>
            <a:r>
              <a:rPr dirty="0" sz="2800" spc="-15">
                <a:latin typeface="Carlito"/>
                <a:cs typeface="Carlito"/>
              </a:rPr>
              <a:t>patients undergoing colorectal</a:t>
            </a:r>
            <a:r>
              <a:rPr dirty="0" sz="2800" spc="204">
                <a:latin typeface="Carlito"/>
                <a:cs typeface="Carlito"/>
              </a:rPr>
              <a:t> </a:t>
            </a:r>
            <a:r>
              <a:rPr dirty="0" sz="2800" spc="-15">
                <a:latin typeface="Carlito"/>
                <a:cs typeface="Carlito"/>
              </a:rPr>
              <a:t>surgery</a:t>
            </a:r>
            <a:endParaRPr sz="2800">
              <a:latin typeface="Carlito"/>
              <a:cs typeface="Carlito"/>
            </a:endParaRPr>
          </a:p>
          <a:p>
            <a:pPr marL="402590" indent="-390525">
              <a:lnSpc>
                <a:spcPct val="100000"/>
              </a:lnSpc>
              <a:spcBef>
                <a:spcPts val="320"/>
              </a:spcBef>
              <a:buFont typeface="Arial"/>
              <a:buChar char="•"/>
              <a:tabLst>
                <a:tab pos="402590" algn="l"/>
                <a:tab pos="403225" algn="l"/>
              </a:tabLst>
            </a:pPr>
            <a:r>
              <a:rPr dirty="0" sz="2800" spc="-10">
                <a:latin typeface="Carlito"/>
                <a:cs typeface="Carlito"/>
              </a:rPr>
              <a:t>risk </a:t>
            </a:r>
            <a:r>
              <a:rPr dirty="0" sz="2800" spc="-5">
                <a:latin typeface="Carlito"/>
                <a:cs typeface="Carlito"/>
              </a:rPr>
              <a:t>if </a:t>
            </a:r>
            <a:r>
              <a:rPr dirty="0" sz="2800" spc="-10">
                <a:latin typeface="Carlito"/>
                <a:cs typeface="Carlito"/>
              </a:rPr>
              <a:t>advanced age, </a:t>
            </a:r>
            <a:r>
              <a:rPr dirty="0" sz="2800" spc="-15">
                <a:latin typeface="Carlito"/>
                <a:cs typeface="Carlito"/>
              </a:rPr>
              <a:t>history </a:t>
            </a:r>
            <a:r>
              <a:rPr dirty="0" sz="2800" spc="-100">
                <a:latin typeface="Carlito"/>
                <a:cs typeface="Carlito"/>
              </a:rPr>
              <a:t>HF, </a:t>
            </a:r>
            <a:r>
              <a:rPr dirty="0" sz="2800" spc="-30">
                <a:latin typeface="Carlito"/>
                <a:cs typeface="Carlito"/>
              </a:rPr>
              <a:t>CKD, </a:t>
            </a:r>
            <a:r>
              <a:rPr dirty="0" sz="2800" spc="-10">
                <a:latin typeface="Carlito"/>
                <a:cs typeface="Carlito"/>
              </a:rPr>
              <a:t>low</a:t>
            </a:r>
            <a:r>
              <a:rPr dirty="0" sz="2800" spc="245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albumin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34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5">
                <a:latin typeface="Carlito"/>
                <a:cs typeface="Carlito"/>
              </a:rPr>
              <a:t>In </a:t>
            </a:r>
            <a:r>
              <a:rPr dirty="0" sz="2800" spc="-15">
                <a:latin typeface="Carlito"/>
                <a:cs typeface="Carlito"/>
              </a:rPr>
              <a:t>patients </a:t>
            </a:r>
            <a:r>
              <a:rPr dirty="0" sz="2800" spc="-5">
                <a:latin typeface="Carlito"/>
                <a:cs typeface="Carlito"/>
              </a:rPr>
              <a:t>w </a:t>
            </a:r>
            <a:r>
              <a:rPr dirty="0" sz="2800" spc="-35">
                <a:latin typeface="Carlito"/>
                <a:cs typeface="Carlito"/>
              </a:rPr>
              <a:t>HD, </a:t>
            </a:r>
            <a:r>
              <a:rPr dirty="0" sz="2800" spc="-10">
                <a:latin typeface="Carlito"/>
                <a:cs typeface="Carlito"/>
              </a:rPr>
              <a:t>presence </a:t>
            </a:r>
            <a:r>
              <a:rPr dirty="0" sz="2800" spc="-5">
                <a:latin typeface="Carlito"/>
                <a:cs typeface="Carlito"/>
              </a:rPr>
              <a:t>of </a:t>
            </a:r>
            <a:r>
              <a:rPr dirty="0" sz="2800" spc="-10">
                <a:latin typeface="Carlito"/>
                <a:cs typeface="Carlito"/>
              </a:rPr>
              <a:t>ascites </a:t>
            </a:r>
            <a:r>
              <a:rPr dirty="0" sz="2800" spc="-5">
                <a:latin typeface="Carlito"/>
                <a:cs typeface="Carlito"/>
              </a:rPr>
              <a:t>= 2x </a:t>
            </a:r>
            <a:r>
              <a:rPr dirty="0" sz="2800" spc="-15">
                <a:latin typeface="Carlito"/>
                <a:cs typeface="Carlito"/>
              </a:rPr>
              <a:t>greater </a:t>
            </a:r>
            <a:r>
              <a:rPr dirty="0" sz="2800" spc="-10">
                <a:latin typeface="Carlito"/>
                <a:cs typeface="Carlito"/>
              </a:rPr>
              <a:t>risk</a:t>
            </a:r>
            <a:r>
              <a:rPr dirty="0" sz="2800" spc="18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death</a:t>
            </a:r>
            <a:endParaRPr sz="28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9988" y="5979674"/>
            <a:ext cx="124460" cy="3968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3090"/>
              </a:lnSpc>
            </a:pPr>
            <a:r>
              <a:rPr dirty="0" sz="2800" spc="-5">
                <a:latin typeface="Arial"/>
                <a:cs typeface="Arial"/>
                <a:hlinkClick r:id="rId2"/>
              </a:rPr>
              <a:t>•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8244" y="5452856"/>
            <a:ext cx="2883408" cy="114911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6" name="object 6"/>
          <p:cNvGrpSpPr/>
          <p:nvPr/>
        </p:nvGrpSpPr>
        <p:grpSpPr>
          <a:xfrm>
            <a:off x="720598" y="2665222"/>
            <a:ext cx="171450" cy="398780"/>
            <a:chOff x="720598" y="2665222"/>
            <a:chExt cx="171450" cy="398780"/>
          </a:xfrm>
        </p:grpSpPr>
        <p:sp>
          <p:nvSpPr>
            <p:cNvPr id="7" name="object 7"/>
            <p:cNvSpPr/>
            <p:nvPr/>
          </p:nvSpPr>
          <p:spPr>
            <a:xfrm>
              <a:off x="726948" y="2671572"/>
              <a:ext cx="158750" cy="386080"/>
            </a:xfrm>
            <a:custGeom>
              <a:avLst/>
              <a:gdLst/>
              <a:ahLst/>
              <a:cxnLst/>
              <a:rect l="l" t="t" r="r" b="b"/>
              <a:pathLst>
                <a:path w="158750" h="386080">
                  <a:moveTo>
                    <a:pt x="79247" y="0"/>
                  </a:moveTo>
                  <a:lnTo>
                    <a:pt x="0" y="79248"/>
                  </a:lnTo>
                  <a:lnTo>
                    <a:pt x="39623" y="79248"/>
                  </a:lnTo>
                  <a:lnTo>
                    <a:pt x="39623" y="385572"/>
                  </a:lnTo>
                  <a:lnTo>
                    <a:pt x="118871" y="385572"/>
                  </a:lnTo>
                  <a:lnTo>
                    <a:pt x="118871" y="79248"/>
                  </a:lnTo>
                  <a:lnTo>
                    <a:pt x="158495" y="79248"/>
                  </a:lnTo>
                  <a:lnTo>
                    <a:pt x="79247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726948" y="2671572"/>
              <a:ext cx="158750" cy="386080"/>
            </a:xfrm>
            <a:custGeom>
              <a:avLst/>
              <a:gdLst/>
              <a:ahLst/>
              <a:cxnLst/>
              <a:rect l="l" t="t" r="r" b="b"/>
              <a:pathLst>
                <a:path w="158750" h="386080">
                  <a:moveTo>
                    <a:pt x="0" y="79248"/>
                  </a:moveTo>
                  <a:lnTo>
                    <a:pt x="79247" y="0"/>
                  </a:lnTo>
                  <a:lnTo>
                    <a:pt x="158495" y="79248"/>
                  </a:lnTo>
                  <a:lnTo>
                    <a:pt x="118871" y="79248"/>
                  </a:lnTo>
                  <a:lnTo>
                    <a:pt x="118871" y="385572"/>
                  </a:lnTo>
                  <a:lnTo>
                    <a:pt x="39623" y="385572"/>
                  </a:lnTo>
                  <a:lnTo>
                    <a:pt x="39623" y="79248"/>
                  </a:lnTo>
                  <a:lnTo>
                    <a:pt x="0" y="79248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/>
          <p:cNvSpPr txBox="1"/>
          <p:nvPr/>
        </p:nvSpPr>
        <p:spPr>
          <a:xfrm>
            <a:off x="7404607" y="5707481"/>
            <a:ext cx="3797935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rlito"/>
                <a:cs typeface="Carlito"/>
              </a:rPr>
              <a:t>Moghadamyeghaneh et </a:t>
            </a:r>
            <a:r>
              <a:rPr dirty="0" sz="1800">
                <a:latin typeface="Carlito"/>
                <a:cs typeface="Carlito"/>
              </a:rPr>
              <a:t>al Am </a:t>
            </a:r>
            <a:r>
              <a:rPr dirty="0" sz="1800" spc="-10">
                <a:latin typeface="Carlito"/>
                <a:cs typeface="Carlito"/>
              </a:rPr>
              <a:t>Surg </a:t>
            </a:r>
            <a:r>
              <a:rPr dirty="0" sz="1800" spc="-5">
                <a:latin typeface="Carlito"/>
                <a:cs typeface="Carlito"/>
              </a:rPr>
              <a:t>2015  Zhang et </a:t>
            </a:r>
            <a:r>
              <a:rPr dirty="0" sz="1800">
                <a:latin typeface="Carlito"/>
                <a:cs typeface="Carlito"/>
              </a:rPr>
              <a:t>al </a:t>
            </a:r>
            <a:r>
              <a:rPr dirty="0" sz="1800" spc="-5">
                <a:latin typeface="Carlito"/>
                <a:cs typeface="Carlito"/>
              </a:rPr>
              <a:t>Int </a:t>
            </a:r>
            <a:r>
              <a:rPr dirty="0" sz="1800">
                <a:latin typeface="Carlito"/>
                <a:cs typeface="Carlito"/>
              </a:rPr>
              <a:t>J </a:t>
            </a:r>
            <a:r>
              <a:rPr dirty="0" sz="1800" spc="-10">
                <a:latin typeface="Carlito"/>
                <a:cs typeface="Carlito"/>
              </a:rPr>
              <a:t>Colorectal </a:t>
            </a:r>
            <a:r>
              <a:rPr dirty="0" sz="1800" spc="-5">
                <a:latin typeface="Carlito"/>
                <a:cs typeface="Carlito"/>
              </a:rPr>
              <a:t>Dis </a:t>
            </a:r>
            <a:r>
              <a:rPr dirty="0" sz="1800">
                <a:latin typeface="Carlito"/>
                <a:cs typeface="Carlito"/>
              </a:rPr>
              <a:t>2017  </a:t>
            </a:r>
            <a:r>
              <a:rPr dirty="0" sz="1800" spc="-5">
                <a:latin typeface="Carlito"/>
                <a:cs typeface="Carlito"/>
              </a:rPr>
              <a:t>Moghadamyeghaneh </a:t>
            </a:r>
            <a:r>
              <a:rPr dirty="0" sz="1800">
                <a:latin typeface="Carlito"/>
                <a:cs typeface="Carlito"/>
              </a:rPr>
              <a:t>Am J </a:t>
            </a:r>
            <a:r>
              <a:rPr dirty="0" sz="1800" spc="-10">
                <a:latin typeface="Carlito"/>
                <a:cs typeface="Carlito"/>
              </a:rPr>
              <a:t>Surg</a:t>
            </a:r>
            <a:r>
              <a:rPr dirty="0" sz="1800">
                <a:latin typeface="Carlito"/>
                <a:cs typeface="Carlito"/>
              </a:rPr>
              <a:t> </a:t>
            </a:r>
            <a:r>
              <a:rPr dirty="0" sz="1800" spc="-5">
                <a:latin typeface="Carlito"/>
                <a:cs typeface="Carlito"/>
              </a:rPr>
              <a:t>2015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906000" y="5143499"/>
            <a:ext cx="2286000" cy="17144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665"/>
              <a:t>RISK</a:t>
            </a:r>
            <a:r>
              <a:rPr dirty="0" spc="-280"/>
              <a:t> </a:t>
            </a:r>
            <a:r>
              <a:rPr dirty="0" spc="-415"/>
              <a:t>AFIB/VTE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7288" y="995934"/>
            <a:ext cx="10007600" cy="425704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241300" marR="413384" indent="-229235">
              <a:lnSpc>
                <a:spcPts val="3020"/>
              </a:lnSpc>
              <a:spcBef>
                <a:spcPts val="48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20">
                <a:latin typeface="Carlito"/>
                <a:cs typeface="Carlito"/>
              </a:rPr>
              <a:t>Many </a:t>
            </a:r>
            <a:r>
              <a:rPr dirty="0" sz="2800" spc="-5">
                <a:latin typeface="Carlito"/>
                <a:cs typeface="Carlito"/>
              </a:rPr>
              <a:t>types of cancer </a:t>
            </a:r>
            <a:r>
              <a:rPr dirty="0" sz="2800" spc="-10">
                <a:latin typeface="Carlito"/>
                <a:cs typeface="Carlito"/>
              </a:rPr>
              <a:t>portend increased risk CVE independent of  atrial fibrillation due </a:t>
            </a:r>
            <a:r>
              <a:rPr dirty="0" sz="2800" spc="-15">
                <a:latin typeface="Carlito"/>
                <a:cs typeface="Carlito"/>
              </a:rPr>
              <a:t>to hypercoaguable</a:t>
            </a:r>
            <a:r>
              <a:rPr dirty="0" sz="2800" spc="90">
                <a:latin typeface="Carlito"/>
                <a:cs typeface="Carlito"/>
              </a:rPr>
              <a:t> </a:t>
            </a:r>
            <a:r>
              <a:rPr dirty="0" sz="2800" spc="-30">
                <a:latin typeface="Carlito"/>
                <a:cs typeface="Carlito"/>
              </a:rPr>
              <a:t>state</a:t>
            </a:r>
            <a:endParaRPr sz="2800">
              <a:latin typeface="Carlito"/>
              <a:cs typeface="Carlito"/>
            </a:endParaRPr>
          </a:p>
          <a:p>
            <a:pPr marL="241300" marR="658495" indent="-229235">
              <a:lnSpc>
                <a:spcPts val="3020"/>
              </a:lnSpc>
              <a:spcBef>
                <a:spcPts val="101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20">
                <a:latin typeface="Carlito"/>
                <a:cs typeface="Carlito"/>
              </a:rPr>
              <a:t>Atrial </a:t>
            </a:r>
            <a:r>
              <a:rPr dirty="0" sz="2800" spc="-10">
                <a:latin typeface="Carlito"/>
                <a:cs typeface="Carlito"/>
              </a:rPr>
              <a:t>fibrillation particularly common </a:t>
            </a:r>
            <a:r>
              <a:rPr dirty="0" sz="2800" spc="-5">
                <a:latin typeface="Carlito"/>
                <a:cs typeface="Carlito"/>
              </a:rPr>
              <a:t>in </a:t>
            </a:r>
            <a:r>
              <a:rPr dirty="0" sz="2800" spc="-10">
                <a:latin typeface="Carlito"/>
                <a:cs typeface="Carlito"/>
              </a:rPr>
              <a:t>pts </a:t>
            </a:r>
            <a:r>
              <a:rPr dirty="0" sz="2800" spc="-15">
                <a:latin typeface="Carlito"/>
                <a:cs typeface="Carlito"/>
              </a:rPr>
              <a:t>undergoing </a:t>
            </a:r>
            <a:r>
              <a:rPr dirty="0" sz="2800" spc="-10">
                <a:latin typeface="Carlito"/>
                <a:cs typeface="Carlito"/>
              </a:rPr>
              <a:t>lung  resection </a:t>
            </a:r>
            <a:r>
              <a:rPr dirty="0" sz="2800" spc="-5">
                <a:latin typeface="Carlito"/>
                <a:cs typeface="Carlito"/>
              </a:rPr>
              <a:t>(12-13%) and also </a:t>
            </a:r>
            <a:r>
              <a:rPr dirty="0" sz="2800" spc="-20">
                <a:latin typeface="Carlito"/>
                <a:cs typeface="Carlito"/>
              </a:rPr>
              <a:t>colectomy </a:t>
            </a:r>
            <a:r>
              <a:rPr dirty="0" sz="2800" spc="-5">
                <a:latin typeface="Carlito"/>
                <a:cs typeface="Carlito"/>
              </a:rPr>
              <a:t>or </a:t>
            </a:r>
            <a:r>
              <a:rPr dirty="0" sz="2800" spc="-10">
                <a:latin typeface="Carlito"/>
                <a:cs typeface="Carlito"/>
              </a:rPr>
              <a:t>esophageal</a:t>
            </a:r>
            <a:r>
              <a:rPr dirty="0" sz="2800" spc="190">
                <a:latin typeface="Carlito"/>
                <a:cs typeface="Carlito"/>
              </a:rPr>
              <a:t> </a:t>
            </a:r>
            <a:r>
              <a:rPr dirty="0" sz="2800" spc="-10">
                <a:latin typeface="Carlito"/>
                <a:cs typeface="Carlito"/>
              </a:rPr>
              <a:t>resection</a:t>
            </a:r>
            <a:endParaRPr sz="2800">
              <a:latin typeface="Carlito"/>
              <a:cs typeface="Carlito"/>
            </a:endParaRPr>
          </a:p>
          <a:p>
            <a:pPr marL="241300" indent="-229235">
              <a:lnSpc>
                <a:spcPct val="100000"/>
              </a:lnSpc>
              <a:spcBef>
                <a:spcPts val="62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5">
                <a:latin typeface="Carlito"/>
                <a:cs typeface="Carlito"/>
              </a:rPr>
              <a:t>No </a:t>
            </a:r>
            <a:r>
              <a:rPr dirty="0" sz="2800" spc="-10">
                <a:latin typeface="Carlito"/>
                <a:cs typeface="Carlito"/>
              </a:rPr>
              <a:t>evidence </a:t>
            </a:r>
            <a:r>
              <a:rPr dirty="0" sz="2800" spc="-20">
                <a:latin typeface="Carlito"/>
                <a:cs typeface="Carlito"/>
              </a:rPr>
              <a:t>to </a:t>
            </a:r>
            <a:r>
              <a:rPr dirty="0" sz="2800" spc="-10">
                <a:latin typeface="Carlito"/>
                <a:cs typeface="Carlito"/>
              </a:rPr>
              <a:t>support </a:t>
            </a:r>
            <a:r>
              <a:rPr dirty="0" sz="2800" spc="-5">
                <a:latin typeface="Carlito"/>
                <a:cs typeface="Carlito"/>
              </a:rPr>
              <a:t>AAD</a:t>
            </a:r>
            <a:r>
              <a:rPr dirty="0" sz="2800" spc="120">
                <a:latin typeface="Carlito"/>
                <a:cs typeface="Carlito"/>
              </a:rPr>
              <a:t> </a:t>
            </a:r>
            <a:r>
              <a:rPr dirty="0" sz="2800" spc="-20">
                <a:latin typeface="Carlito"/>
                <a:cs typeface="Carlito"/>
              </a:rPr>
              <a:t>prophylaxis,</a:t>
            </a:r>
            <a:endParaRPr sz="2800">
              <a:latin typeface="Carlito"/>
              <a:cs typeface="Carlito"/>
            </a:endParaRPr>
          </a:p>
          <a:p>
            <a:pPr marL="241300" marR="5080" indent="-229235">
              <a:lnSpc>
                <a:spcPts val="3020"/>
              </a:lnSpc>
              <a:spcBef>
                <a:spcPts val="1045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2800" spc="-5">
                <a:latin typeface="Carlito"/>
                <a:cs typeface="Carlito"/>
              </a:rPr>
              <a:t>Risk </a:t>
            </a:r>
            <a:r>
              <a:rPr dirty="0" sz="2800" spc="-10">
                <a:latin typeface="Carlito"/>
                <a:cs typeface="Carlito"/>
              </a:rPr>
              <a:t>VTE </a:t>
            </a:r>
            <a:r>
              <a:rPr dirty="0" sz="2800" spc="-5">
                <a:latin typeface="Carlito"/>
                <a:cs typeface="Carlito"/>
              </a:rPr>
              <a:t>in </a:t>
            </a:r>
            <a:r>
              <a:rPr dirty="0" sz="2800" spc="-10">
                <a:latin typeface="Carlito"/>
                <a:cs typeface="Carlito"/>
              </a:rPr>
              <a:t>cancer patients </a:t>
            </a:r>
            <a:r>
              <a:rPr dirty="0" sz="2800" spc="-5">
                <a:latin typeface="Carlito"/>
                <a:cs typeface="Carlito"/>
              </a:rPr>
              <a:t>2x&gt; than </a:t>
            </a:r>
            <a:r>
              <a:rPr dirty="0" sz="2800" spc="-10">
                <a:latin typeface="Carlito"/>
                <a:cs typeface="Carlito"/>
              </a:rPr>
              <a:t>noncancer </a:t>
            </a:r>
            <a:r>
              <a:rPr dirty="0" sz="2800" spc="-15">
                <a:latin typeface="Carlito"/>
                <a:cs typeface="Carlito"/>
              </a:rPr>
              <a:t>patients undergoing  surgery</a:t>
            </a:r>
            <a:endParaRPr sz="2800">
              <a:latin typeface="Carlito"/>
              <a:cs typeface="Carlito"/>
            </a:endParaRPr>
          </a:p>
          <a:p>
            <a:pPr lvl="1" marL="698500" indent="-22923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699135" algn="l"/>
              </a:tabLst>
            </a:pPr>
            <a:r>
              <a:rPr dirty="0" sz="2400" spc="-15">
                <a:latin typeface="Carlito"/>
                <a:cs typeface="Carlito"/>
              </a:rPr>
              <a:t>Patient factors: </a:t>
            </a:r>
            <a:r>
              <a:rPr dirty="0" sz="2400" spc="-10">
                <a:latin typeface="Carlito"/>
                <a:cs typeface="Carlito"/>
              </a:rPr>
              <a:t>age, </a:t>
            </a:r>
            <a:r>
              <a:rPr dirty="0" sz="2400" spc="-25">
                <a:latin typeface="Carlito"/>
                <a:cs typeface="Carlito"/>
              </a:rPr>
              <a:t>obesity, </a:t>
            </a:r>
            <a:r>
              <a:rPr dirty="0" sz="2400" spc="-15">
                <a:latin typeface="Carlito"/>
                <a:cs typeface="Carlito"/>
              </a:rPr>
              <a:t>prolonged </a:t>
            </a:r>
            <a:r>
              <a:rPr dirty="0" sz="2400" spc="-10">
                <a:latin typeface="Carlito"/>
                <a:cs typeface="Carlito"/>
              </a:rPr>
              <a:t>hospital</a:t>
            </a:r>
            <a:r>
              <a:rPr dirty="0" sz="2400" spc="20">
                <a:latin typeface="Carlito"/>
                <a:cs typeface="Carlito"/>
              </a:rPr>
              <a:t> </a:t>
            </a:r>
            <a:r>
              <a:rPr dirty="0" sz="2400" spc="-30">
                <a:latin typeface="Carlito"/>
                <a:cs typeface="Carlito"/>
              </a:rPr>
              <a:t>stay</a:t>
            </a:r>
            <a:endParaRPr sz="2400">
              <a:latin typeface="Carlito"/>
              <a:cs typeface="Carlito"/>
            </a:endParaRPr>
          </a:p>
          <a:p>
            <a:pPr lvl="1" marL="698500" marR="887094" indent="-228600">
              <a:lnSpc>
                <a:spcPts val="2590"/>
              </a:lnSpc>
              <a:spcBef>
                <a:spcPts val="545"/>
              </a:spcBef>
              <a:buFont typeface="Arial"/>
              <a:buChar char="•"/>
              <a:tabLst>
                <a:tab pos="699135" algn="l"/>
              </a:tabLst>
            </a:pPr>
            <a:r>
              <a:rPr dirty="0" sz="2400" spc="-5">
                <a:latin typeface="Carlito"/>
                <a:cs typeface="Carlito"/>
              </a:rPr>
              <a:t>Cancer </a:t>
            </a:r>
            <a:r>
              <a:rPr dirty="0" sz="2400" spc="-15">
                <a:latin typeface="Carlito"/>
                <a:cs typeface="Carlito"/>
              </a:rPr>
              <a:t>factors: </a:t>
            </a:r>
            <a:r>
              <a:rPr dirty="0" sz="2400" spc="-10">
                <a:latin typeface="Carlito"/>
                <a:cs typeface="Carlito"/>
              </a:rPr>
              <a:t>low </a:t>
            </a:r>
            <a:r>
              <a:rPr dirty="0" sz="2400" spc="-20">
                <a:latin typeface="Carlito"/>
                <a:cs typeface="Carlito"/>
              </a:rPr>
              <a:t>for </a:t>
            </a:r>
            <a:r>
              <a:rPr dirty="0" sz="2400" spc="-15">
                <a:latin typeface="Carlito"/>
                <a:cs typeface="Carlito"/>
              </a:rPr>
              <a:t>breast </a:t>
            </a:r>
            <a:r>
              <a:rPr dirty="0" sz="2400" spc="-5">
                <a:latin typeface="Carlito"/>
                <a:cs typeface="Carlito"/>
              </a:rPr>
              <a:t>(0.3%), high </a:t>
            </a:r>
            <a:r>
              <a:rPr dirty="0" sz="2400">
                <a:latin typeface="Carlito"/>
                <a:cs typeface="Carlito"/>
              </a:rPr>
              <a:t>in </a:t>
            </a:r>
            <a:r>
              <a:rPr dirty="0" sz="2400" spc="-10">
                <a:latin typeface="Carlito"/>
                <a:cs typeface="Carlito"/>
              </a:rPr>
              <a:t>esophagectomy </a:t>
            </a:r>
            <a:r>
              <a:rPr dirty="0" sz="2400" spc="-5">
                <a:latin typeface="Carlito"/>
                <a:cs typeface="Carlito"/>
              </a:rPr>
              <a:t>(7.3%),  </a:t>
            </a:r>
            <a:r>
              <a:rPr dirty="0" sz="2400" spc="-15">
                <a:latin typeface="Carlito"/>
                <a:cs typeface="Carlito"/>
              </a:rPr>
              <a:t>cystectomy </a:t>
            </a:r>
            <a:r>
              <a:rPr dirty="0" sz="2400" spc="-5">
                <a:latin typeface="Carlito"/>
                <a:cs typeface="Carlito"/>
              </a:rPr>
              <a:t>(4.9%), </a:t>
            </a:r>
            <a:r>
              <a:rPr dirty="0" sz="2400" spc="-15">
                <a:latin typeface="Carlito"/>
                <a:cs typeface="Carlito"/>
              </a:rPr>
              <a:t>pancreatectomy</a:t>
            </a:r>
            <a:r>
              <a:rPr dirty="0" sz="2400" spc="-65">
                <a:latin typeface="Carlito"/>
                <a:cs typeface="Carlito"/>
              </a:rPr>
              <a:t> </a:t>
            </a:r>
            <a:r>
              <a:rPr dirty="0" sz="2400" spc="-5">
                <a:latin typeface="Carlito"/>
                <a:cs typeface="Carlito"/>
              </a:rPr>
              <a:t>(3.4%)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8244" y="5452856"/>
            <a:ext cx="2883408" cy="11491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726173" y="6008319"/>
            <a:ext cx="265620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rlito"/>
                <a:cs typeface="Carlito"/>
              </a:rPr>
              <a:t>Timp et </a:t>
            </a:r>
            <a:r>
              <a:rPr dirty="0" sz="1800">
                <a:latin typeface="Carlito"/>
                <a:cs typeface="Carlito"/>
              </a:rPr>
              <a:t>al Blood</a:t>
            </a:r>
            <a:r>
              <a:rPr dirty="0" sz="1800" spc="10">
                <a:latin typeface="Carlito"/>
                <a:cs typeface="Carlito"/>
              </a:rPr>
              <a:t> </a:t>
            </a:r>
            <a:r>
              <a:rPr dirty="0" sz="1800">
                <a:latin typeface="Carlito"/>
                <a:cs typeface="Carlito"/>
              </a:rPr>
              <a:t>2013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dirty="0" sz="1800" spc="-5">
                <a:latin typeface="Carlito"/>
                <a:cs typeface="Carlito"/>
              </a:rPr>
              <a:t>De Martino </a:t>
            </a:r>
            <a:r>
              <a:rPr dirty="0" sz="1800">
                <a:latin typeface="Carlito"/>
                <a:cs typeface="Carlito"/>
              </a:rPr>
              <a:t>J </a:t>
            </a:r>
            <a:r>
              <a:rPr dirty="0" sz="1800" spc="-25">
                <a:latin typeface="Carlito"/>
                <a:cs typeface="Carlito"/>
              </a:rPr>
              <a:t>Vasc </a:t>
            </a:r>
            <a:r>
              <a:rPr dirty="0" sz="1800" spc="-10">
                <a:latin typeface="Carlito"/>
                <a:cs typeface="Carlito"/>
              </a:rPr>
              <a:t>Surg</a:t>
            </a:r>
            <a:r>
              <a:rPr dirty="0" sz="1800">
                <a:latin typeface="Carlito"/>
                <a:cs typeface="Carlito"/>
              </a:rPr>
              <a:t> </a:t>
            </a:r>
            <a:r>
              <a:rPr dirty="0" sz="1800" spc="-5">
                <a:latin typeface="Carlito"/>
                <a:cs typeface="Carlito"/>
              </a:rPr>
              <a:t>2012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906000" y="5143499"/>
            <a:ext cx="2286000" cy="17144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Matthew Mick</dc:creator>
  <dc:title>PowerPoint Presentation</dc:title>
  <dcterms:created xsi:type="dcterms:W3CDTF">2021-12-16T05:04:07Z</dcterms:created>
  <dcterms:modified xsi:type="dcterms:W3CDTF">2021-12-16T05:04:07Z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2021-12-16T00:00:00Z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2021-12-16T00:00:00Z</vt:filetime>
  </property>
</Properties>
</file>