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FF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88" autoAdjust="0"/>
    <p:restoredTop sz="99519" autoAdjust="0"/>
  </p:normalViewPr>
  <p:slideViewPr>
    <p:cSldViewPr>
      <p:cViewPr>
        <p:scale>
          <a:sx n="240" d="100"/>
          <a:sy n="240" d="100"/>
        </p:scale>
        <p:origin x="2443" y="20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1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A80AD-A3F0-4690-9CE8-E4F29BC50554}" type="datetimeFigureOut">
              <a:rPr lang="uk-UA"/>
              <a:pPr>
                <a:defRPr/>
              </a:pPr>
              <a:t>14.09.2021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5EEB3-4FA8-4E31-A7BC-60A448E356A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17D1-3886-4BE8-B158-9973313EEEDF}" type="datetimeFigureOut">
              <a:rPr lang="uk-UA"/>
              <a:pPr>
                <a:defRPr/>
              </a:pPr>
              <a:t>14.09.2021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5111-3FBF-4815-B61C-D6D3B4D3619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64E3-FD91-4DBD-9E46-866C12956AA3}" type="datetimeFigureOut">
              <a:rPr lang="uk-UA"/>
              <a:pPr>
                <a:defRPr/>
              </a:pPr>
              <a:t>14.09.2021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8E7A2-F46A-495A-AFF2-559C38EFEC3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8DAFD-2491-4708-8544-6FDA07441953}" type="datetimeFigureOut">
              <a:rPr lang="uk-UA"/>
              <a:pPr>
                <a:defRPr/>
              </a:pPr>
              <a:t>14.09.2021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714F3-F28D-42D0-8766-E6CAC95178A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199B-2818-41CC-9FF6-CBFD70E21824}" type="datetimeFigureOut">
              <a:rPr lang="uk-UA"/>
              <a:pPr>
                <a:defRPr/>
              </a:pPr>
              <a:t>14.09.2021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9AD31-1C7F-4C90-8C5D-65A94496C5B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3AE74-BACF-43D9-AC0C-10EA9AFEC592}" type="datetimeFigureOut">
              <a:rPr lang="uk-UA"/>
              <a:pPr>
                <a:defRPr/>
              </a:pPr>
              <a:t>14.09.2021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331BE-BF9C-4C40-9E7D-5B0CE414BE0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D956C-438A-4DE6-8752-9A557609194A}" type="datetimeFigureOut">
              <a:rPr lang="uk-UA"/>
              <a:pPr>
                <a:defRPr/>
              </a:pPr>
              <a:t>14.09.2021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ED17-9907-41C0-87E5-0665925FF5E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981C0-CFB0-4121-90BE-DC9926970EA0}" type="datetimeFigureOut">
              <a:rPr lang="uk-UA"/>
              <a:pPr>
                <a:defRPr/>
              </a:pPr>
              <a:t>14.09.2021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B979E-645A-4F5C-B541-B0AEAA3E759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FC72-FA9D-4175-BEA2-3C016BEB3987}" type="datetimeFigureOut">
              <a:rPr lang="uk-UA"/>
              <a:pPr>
                <a:defRPr/>
              </a:pPr>
              <a:t>14.09.2021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BF019-75FE-4924-A24F-79C659396FC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CD229-ED70-4B69-ACC1-FC4A83958A40}" type="datetimeFigureOut">
              <a:rPr lang="uk-UA"/>
              <a:pPr>
                <a:defRPr/>
              </a:pPr>
              <a:t>14.09.2021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E67E1-E070-4B18-8EF9-01C76B1314C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157B8-B806-4052-AFC2-D0EBA98AD0BF}" type="datetimeFigureOut">
              <a:rPr lang="uk-UA"/>
              <a:pPr>
                <a:defRPr/>
              </a:pPr>
              <a:t>14.09.2021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B44FF-6C90-432E-A779-E4039D63CD7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BB52D7-F3DD-44B5-90CF-8DEEDFD20243}" type="datetimeFigureOut">
              <a:rPr lang="uk-UA"/>
              <a:pPr>
                <a:defRPr/>
              </a:pPr>
              <a:t>14.09.2021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2A189A-D56E-41B6-8C25-F7252AA5E0E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6" name="Picture 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41275"/>
            <a:ext cx="91440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" name="TextBox 5"/>
          <p:cNvSpPr txBox="1">
            <a:spLocks noChangeArrowheads="1"/>
          </p:cNvSpPr>
          <p:nvPr/>
        </p:nvSpPr>
        <p:spPr bwMode="auto">
          <a:xfrm>
            <a:off x="1512417" y="0"/>
            <a:ext cx="759608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uk-UA" sz="16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Predictive </a:t>
            </a:r>
            <a:r>
              <a:rPr lang="en-US" altLang="uk-UA" sz="1600" b="1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of high-sensitive troponin T ratio in </a:t>
            </a:r>
            <a:r>
              <a:rPr lang="en-US" altLang="uk-UA" sz="16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breast cancer treatment</a:t>
            </a:r>
            <a:endParaRPr lang="en-US" altLang="uk-UA" sz="16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8" name="Прямоугольник 8"/>
          <p:cNvSpPr>
            <a:spLocks noChangeArrowheads="1"/>
          </p:cNvSpPr>
          <p:nvPr/>
        </p:nvSpPr>
        <p:spPr bwMode="auto">
          <a:xfrm>
            <a:off x="1475656" y="272732"/>
            <a:ext cx="756833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uk-UA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Sergey</a:t>
            </a:r>
            <a:r>
              <a:rPr lang="en-US" altLang="uk-UA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uk-UA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Kozhukhov¹, </a:t>
            </a:r>
            <a:r>
              <a:rPr lang="en-US" altLang="uk-UA" sz="9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Nataliia</a:t>
            </a:r>
            <a:r>
              <a:rPr lang="en-US" altLang="uk-UA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Dovganych¹, Ivan Smolanka², </a:t>
            </a:r>
            <a:r>
              <a:rPr lang="en-US" altLang="uk-UA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uk-UA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lga Lygyrda²</a:t>
            </a:r>
            <a:endParaRPr lang="en-US" altLang="uk-UA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uk-UA" sz="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uk-UA" sz="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¹ Cardio-Oncology Center, </a:t>
            </a:r>
            <a:r>
              <a:rPr lang="en-US" altLang="uk-UA" sz="7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Scientific Center </a:t>
            </a:r>
            <a:r>
              <a:rPr lang="en-US" altLang="en-US" sz="7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uk-UA" sz="7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uk-UA" sz="7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M.D.Strazhesko</a:t>
            </a:r>
            <a:r>
              <a:rPr lang="en-US" altLang="uk-UA" sz="7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Institute of Cardiology</a:t>
            </a:r>
            <a:r>
              <a:rPr lang="en-US" altLang="en-US" sz="7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altLang="uk-UA" sz="7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uk-UA" sz="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Kyiv</a:t>
            </a:r>
            <a:r>
              <a:rPr lang="en-US" altLang="uk-UA" sz="7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uk-UA" sz="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Ukraine</a:t>
            </a:r>
          </a:p>
          <a:p>
            <a:pPr algn="ctr"/>
            <a:r>
              <a:rPr lang="en-US" altLang="uk-UA" sz="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 Brest Cancer Department, Ukrainian </a:t>
            </a:r>
            <a:r>
              <a:rPr lang="en-US" altLang="uk-UA" sz="7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Cancer Institute, Kyiv, </a:t>
            </a:r>
            <a:r>
              <a:rPr lang="en-US" altLang="uk-UA" sz="7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Ukraine</a:t>
            </a:r>
            <a:endParaRPr lang="ru-RU" altLang="uk-UA" sz="7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48271" y="2273747"/>
            <a:ext cx="2928937" cy="153987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defTabSz="9699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defTabSz="9699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defTabSz="9699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defTabSz="9699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uk-UA" sz="1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PURPOSE AND OBJECTIVES</a:t>
            </a:r>
          </a:p>
        </p:txBody>
      </p:sp>
      <p:sp>
        <p:nvSpPr>
          <p:cNvPr id="11" name="Rectangle 44"/>
          <p:cNvSpPr>
            <a:spLocks noChangeArrowheads="1"/>
          </p:cNvSpPr>
          <p:nvPr/>
        </p:nvSpPr>
        <p:spPr bwMode="auto">
          <a:xfrm>
            <a:off x="5785822" y="3641898"/>
            <a:ext cx="3299441" cy="153988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/>
          <a:p>
            <a:pPr algn="ctr" defTabSz="969963" eaLnBrk="0" hangingPunct="0"/>
            <a:r>
              <a:rPr lang="en-US" altLang="uk-UA" sz="1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CONCLUSIONS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3048809" y="842963"/>
            <a:ext cx="2675319" cy="153987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/>
          <a:p>
            <a:pPr algn="ctr" defTabSz="969963" eaLnBrk="0" hangingPunct="0">
              <a:defRPr/>
            </a:pPr>
            <a:r>
              <a:rPr lang="en-US" altLang="uk-UA" sz="1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RESULTS</a:t>
            </a: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5791398" y="838200"/>
            <a:ext cx="3293865" cy="153988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/>
          <a:p>
            <a:pPr algn="ctr" defTabSz="969963" eaLnBrk="0" hangingPunct="0">
              <a:defRPr/>
            </a:pPr>
            <a:r>
              <a:rPr lang="uk-UA" altLang="uk-UA" sz="1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R</a:t>
            </a:r>
            <a:r>
              <a:rPr lang="en-US" altLang="uk-UA" sz="1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ESULTS</a:t>
            </a:r>
          </a:p>
        </p:txBody>
      </p:sp>
      <p:sp>
        <p:nvSpPr>
          <p:cNvPr id="1184" name="Rectangle 43"/>
          <p:cNvSpPr>
            <a:spLocks noChangeArrowheads="1"/>
          </p:cNvSpPr>
          <p:nvPr/>
        </p:nvSpPr>
        <p:spPr bwMode="auto">
          <a:xfrm>
            <a:off x="47948" y="2427734"/>
            <a:ext cx="2917825" cy="792806"/>
          </a:xfrm>
          <a:prstGeom prst="rect">
            <a:avLst/>
          </a:prstGeom>
          <a:solidFill>
            <a:schemeClr val="bg1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lIns="96591" tIns="48291" rIns="96591" bIns="48291" anchor="ctr"/>
          <a:lstStyle/>
          <a:p>
            <a:pPr algn="just"/>
            <a:r>
              <a:rPr lang="en-US" sz="600" b="1" dirty="0"/>
              <a:t>The utility of elevated troponin </a:t>
            </a:r>
            <a:r>
              <a:rPr lang="uk-UA" sz="600" b="1" dirty="0"/>
              <a:t>(</a:t>
            </a:r>
            <a:r>
              <a:rPr lang="en-US" sz="600" b="1" dirty="0"/>
              <a:t>Tn</a:t>
            </a:r>
            <a:r>
              <a:rPr lang="uk-UA" sz="600" b="1" dirty="0"/>
              <a:t>) </a:t>
            </a:r>
            <a:r>
              <a:rPr lang="en-US" sz="600" b="1" dirty="0"/>
              <a:t>as a marker of cardiotoxicity (CT) is well-established in cancer patients (pts). Obviously, pts with normal Tn during cancer therapy are excluded from cardiac monitoring programs. Therefore, cardiovascular (CV) complications in those pts may be underestimated. </a:t>
            </a:r>
            <a:endParaRPr lang="uk-UA" sz="600" b="1" dirty="0"/>
          </a:p>
          <a:p>
            <a:pPr algn="just"/>
            <a:r>
              <a:rPr lang="en-US" sz="600" b="1" dirty="0"/>
              <a:t>Aim of the study was to test the hypothesis whether dynamic elevation of high sensitivity cardiac </a:t>
            </a:r>
            <a:r>
              <a:rPr lang="en-US" sz="600" b="1" dirty="0" err="1"/>
              <a:t>TnT</a:t>
            </a:r>
            <a:r>
              <a:rPr lang="en-US" sz="600" b="1" dirty="0"/>
              <a:t> (</a:t>
            </a:r>
            <a:r>
              <a:rPr lang="en-US" sz="600" b="1" dirty="0" err="1"/>
              <a:t>hs-cTnT</a:t>
            </a:r>
            <a:r>
              <a:rPr lang="en-US" sz="600" b="1" dirty="0"/>
              <a:t>) within upper limit of normal (ULN) associated with CT during breast cancer (BC) treatment.</a:t>
            </a:r>
            <a:endParaRPr lang="uk-UA" sz="600" b="1" dirty="0"/>
          </a:p>
        </p:txBody>
      </p:sp>
      <p:sp>
        <p:nvSpPr>
          <p:cNvPr id="1186" name="Rectangle 43"/>
          <p:cNvSpPr>
            <a:spLocks noChangeArrowheads="1"/>
          </p:cNvSpPr>
          <p:nvPr/>
        </p:nvSpPr>
        <p:spPr bwMode="auto">
          <a:xfrm>
            <a:off x="5788610" y="3795886"/>
            <a:ext cx="3287572" cy="475131"/>
          </a:xfrm>
          <a:prstGeom prst="rect">
            <a:avLst/>
          </a:prstGeom>
          <a:solidFill>
            <a:schemeClr val="bg1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lIns="96591" tIns="48291" rIns="96591" bIns="48291" anchor="ctr"/>
          <a:lstStyle/>
          <a:p>
            <a:pPr algn="just" defTabSz="969963"/>
            <a:r>
              <a:rPr lang="en-US" altLang="uk-UA" sz="600" b="1" dirty="0"/>
              <a:t>BC </a:t>
            </a:r>
            <a:r>
              <a:rPr lang="en-US" altLang="uk-UA" sz="600" b="1" dirty="0" smtClean="0"/>
              <a:t>patients </a:t>
            </a:r>
            <a:r>
              <a:rPr lang="en-US" altLang="uk-UA" sz="600" b="1" dirty="0"/>
              <a:t>with ∆</a:t>
            </a:r>
            <a:r>
              <a:rPr lang="en-US" altLang="uk-UA" sz="600" b="1" dirty="0" err="1"/>
              <a:t>hs-cTnT</a:t>
            </a:r>
            <a:r>
              <a:rPr lang="en-US" altLang="uk-UA" sz="600" b="1" dirty="0"/>
              <a:t> ≥100% within ULN in 3 and 6 M had higher incidence of myocardial dysfunction and HF during cancer treatment. Ratio ∆hs-cTnT≥100% can be used as early biochemical marker of CT. </a:t>
            </a:r>
            <a:endParaRPr lang="en-US" altLang="uk-UA" sz="600" b="1" dirty="0" smtClean="0"/>
          </a:p>
          <a:p>
            <a:pPr algn="just" defTabSz="969963"/>
            <a:r>
              <a:rPr lang="en-US" altLang="uk-UA" sz="600" b="1" dirty="0" smtClean="0"/>
              <a:t>Identification </a:t>
            </a:r>
            <a:r>
              <a:rPr lang="en-US" altLang="uk-UA" sz="600" b="1" dirty="0"/>
              <a:t>of these </a:t>
            </a:r>
            <a:r>
              <a:rPr lang="en-US" altLang="uk-UA" sz="600" b="1" dirty="0" smtClean="0"/>
              <a:t>patients </a:t>
            </a:r>
            <a:r>
              <a:rPr lang="en-US" altLang="uk-UA" sz="600" b="1" dirty="0"/>
              <a:t>will facilitate evaluation of subsequent cardiotoxicity and prevent CV complications</a:t>
            </a:r>
            <a:r>
              <a:rPr lang="en-US" altLang="uk-UA" sz="600" b="1" dirty="0" smtClean="0"/>
              <a:t>.</a:t>
            </a:r>
            <a:endParaRPr lang="en-US" altLang="uk-UA" sz="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550" y="3651870"/>
            <a:ext cx="2883546" cy="15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8738" y="3328367"/>
            <a:ext cx="291782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600" b="1" dirty="0"/>
          </a:p>
        </p:txBody>
      </p:sp>
      <p:sp>
        <p:nvSpPr>
          <p:cNvPr id="24" name="Rectangle 23"/>
          <p:cNvSpPr/>
          <p:nvPr/>
        </p:nvSpPr>
        <p:spPr>
          <a:xfrm>
            <a:off x="75254" y="4625213"/>
            <a:ext cx="2917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 smtClean="0">
                <a:solidFill>
                  <a:srgbClr val="0000FF"/>
                </a:solidFill>
              </a:rPr>
              <a:t>This </a:t>
            </a:r>
            <a:r>
              <a:rPr lang="en-US" sz="600" dirty="0">
                <a:solidFill>
                  <a:srgbClr val="0000FF"/>
                </a:solidFill>
              </a:rPr>
              <a:t>presentation is the </a:t>
            </a:r>
            <a:r>
              <a:rPr lang="en-US" sz="600" dirty="0" smtClean="0">
                <a:solidFill>
                  <a:srgbClr val="0000FF"/>
                </a:solidFill>
              </a:rPr>
              <a:t>intellectual property </a:t>
            </a:r>
            <a:r>
              <a:rPr lang="en-US" sz="600" dirty="0">
                <a:solidFill>
                  <a:srgbClr val="0000FF"/>
                </a:solidFill>
              </a:rPr>
              <a:t>of the author. </a:t>
            </a:r>
            <a:endParaRPr lang="en-US" sz="600" dirty="0" smtClean="0">
              <a:solidFill>
                <a:srgbClr val="0000FF"/>
              </a:solidFill>
            </a:endParaRPr>
          </a:p>
          <a:p>
            <a:r>
              <a:rPr lang="en-US" sz="600" dirty="0" smtClean="0">
                <a:solidFill>
                  <a:srgbClr val="0000FF"/>
                </a:solidFill>
              </a:rPr>
              <a:t>Contact </a:t>
            </a:r>
            <a:r>
              <a:rPr lang="en-US" sz="600" dirty="0">
                <a:solidFill>
                  <a:srgbClr val="0000FF"/>
                </a:solidFill>
              </a:rPr>
              <a:t>at .</a:t>
            </a:r>
            <a:r>
              <a:rPr lang="en-US" sz="600" dirty="0" smtClean="0">
                <a:solidFill>
                  <a:srgbClr val="0000FF"/>
                </a:solidFill>
              </a:rPr>
              <a:t>s.kozhukhov@i.ua for permission </a:t>
            </a:r>
            <a:r>
              <a:rPr lang="en-US" sz="600" dirty="0">
                <a:solidFill>
                  <a:srgbClr val="0000FF"/>
                </a:solidFill>
              </a:rPr>
              <a:t>to reprint and/or </a:t>
            </a:r>
            <a:r>
              <a:rPr lang="en-US" sz="600" dirty="0" smtClean="0">
                <a:solidFill>
                  <a:srgbClr val="0000FF"/>
                </a:solidFill>
              </a:rPr>
              <a:t>distribute.</a:t>
            </a:r>
          </a:p>
          <a:p>
            <a:endParaRPr lang="en-US" sz="600" dirty="0" smtClean="0">
              <a:solidFill>
                <a:srgbClr val="0000FF"/>
              </a:solidFill>
            </a:endParaRPr>
          </a:p>
          <a:p>
            <a:r>
              <a:rPr lang="en-US" sz="600" dirty="0" smtClean="0">
                <a:solidFill>
                  <a:srgbClr val="0000FF"/>
                </a:solidFill>
              </a:rPr>
              <a:t>Declaration </a:t>
            </a:r>
            <a:r>
              <a:rPr lang="en-US" sz="600" dirty="0">
                <a:solidFill>
                  <a:srgbClr val="0000FF"/>
                </a:solidFill>
              </a:rPr>
              <a:t>of interest: nothing to declare.</a:t>
            </a:r>
            <a:endParaRPr lang="en-US" sz="600" dirty="0">
              <a:solidFill>
                <a:srgbClr val="0000FF"/>
              </a:solidFill>
            </a:endParaRPr>
          </a:p>
        </p:txBody>
      </p:sp>
      <p:pic>
        <p:nvPicPr>
          <p:cNvPr id="1428" name="Picture 4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41275"/>
            <a:ext cx="944699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74" name="Object 1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187918"/>
              </p:ext>
            </p:extLst>
          </p:nvPr>
        </p:nvGraphicFramePr>
        <p:xfrm>
          <a:off x="871538" y="-41275"/>
          <a:ext cx="58920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" name="Точечный рисунок" r:id="rId5" imgW="1020952" imgH="1394581" progId="PBrush">
                  <p:embed/>
                </p:oleObj>
              </mc:Choice>
              <mc:Fallback>
                <p:oleObj name="Точечный рисунок" r:id="rId5" imgW="1020952" imgH="1394581" progId="PBrush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-41275"/>
                        <a:ext cx="589202" cy="806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44"/>
          <p:cNvSpPr>
            <a:spLocks noChangeArrowheads="1"/>
          </p:cNvSpPr>
          <p:nvPr/>
        </p:nvSpPr>
        <p:spPr bwMode="auto">
          <a:xfrm>
            <a:off x="5782675" y="2484488"/>
            <a:ext cx="3299441" cy="153988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/>
          <a:p>
            <a:pPr algn="ctr" defTabSz="969963" eaLnBrk="0" hangingPunct="0"/>
            <a:r>
              <a:rPr lang="en-US" altLang="uk-UA" sz="1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DISCUSSION</a:t>
            </a:r>
            <a:endParaRPr lang="en-US" altLang="uk-UA" sz="1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/>
              <a:cs typeface="ＭＳ Ｐゴシック"/>
            </a:endParaRPr>
          </a:p>
        </p:txBody>
      </p:sp>
      <p:sp>
        <p:nvSpPr>
          <p:cNvPr id="26" name="Rectangle 44"/>
          <p:cNvSpPr>
            <a:spLocks noChangeArrowheads="1"/>
          </p:cNvSpPr>
          <p:nvPr/>
        </p:nvSpPr>
        <p:spPr bwMode="auto">
          <a:xfrm>
            <a:off x="5785822" y="4332929"/>
            <a:ext cx="3299441" cy="153988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/>
          <a:p>
            <a:pPr algn="ctr" defTabSz="969963" eaLnBrk="0" hangingPunct="0"/>
            <a:r>
              <a:rPr lang="en-US" altLang="uk-UA" sz="1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REFERENCE</a:t>
            </a:r>
            <a:r>
              <a:rPr lang="en-US" altLang="uk-UA" sz="1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S</a:t>
            </a:r>
            <a:endParaRPr lang="en-US" altLang="uk-UA" sz="1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/>
              <a:cs typeface="ＭＳ Ｐゴシック"/>
            </a:endParaRPr>
          </a:p>
        </p:txBody>
      </p:sp>
      <p:sp>
        <p:nvSpPr>
          <p:cNvPr id="35" name="Rectangle 43"/>
          <p:cNvSpPr>
            <a:spLocks noChangeArrowheads="1"/>
          </p:cNvSpPr>
          <p:nvPr/>
        </p:nvSpPr>
        <p:spPr bwMode="auto">
          <a:xfrm>
            <a:off x="5791398" y="4490048"/>
            <a:ext cx="3284783" cy="547331"/>
          </a:xfrm>
          <a:prstGeom prst="rect">
            <a:avLst/>
          </a:prstGeom>
          <a:solidFill>
            <a:schemeClr val="bg1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lIns="96591" tIns="48291" rIns="96591" bIns="48291" anchor="ctr"/>
          <a:lstStyle/>
          <a:p>
            <a:pPr marL="88900" indent="-88900" algn="just" defTabSz="969963">
              <a:buAutoNum type="arabicPeriod"/>
            </a:pPr>
            <a:r>
              <a:rPr lang="fr-FR" dirty="0" smtClean="0"/>
              <a:t>Cardinale D. et al. </a:t>
            </a:r>
            <a:r>
              <a:rPr lang="en-US" dirty="0" smtClean="0"/>
              <a:t>Prognostic </a:t>
            </a:r>
            <a:r>
              <a:rPr lang="en-US" dirty="0"/>
              <a:t>Value of Troponin I in Cardiac Risk Stratification of Cancer Patients Undergoing High-Dose </a:t>
            </a:r>
            <a:r>
              <a:rPr lang="en-US" dirty="0" smtClean="0"/>
              <a:t>Chemotherapy. Circ. 2004. </a:t>
            </a:r>
            <a:r>
              <a:rPr lang="fr-FR" dirty="0" smtClean="0"/>
              <a:t>109(22),</a:t>
            </a:r>
            <a:r>
              <a:rPr lang="fr-FR" dirty="0"/>
              <a:t> </a:t>
            </a:r>
            <a:r>
              <a:rPr lang="fr-FR" dirty="0" smtClean="0"/>
              <a:t>2749-2754</a:t>
            </a:r>
          </a:p>
          <a:p>
            <a:pPr marL="88900" indent="-88900" algn="just" defTabSz="969963">
              <a:buAutoNum type="arabicPeriod"/>
            </a:pPr>
            <a:r>
              <a:rPr lang="en-US" dirty="0" err="1"/>
              <a:t>Cardinale</a:t>
            </a:r>
            <a:r>
              <a:rPr lang="en-US" dirty="0"/>
              <a:t> D. et al. Myocardial injury revealed by plasma troponin I in breast cancer treated with high-dose chemotherapy. Annals of Oncology 13: 710–715, </a:t>
            </a:r>
            <a:r>
              <a:rPr lang="en-US" dirty="0" smtClean="0"/>
              <a:t>2002</a:t>
            </a:r>
          </a:p>
          <a:p>
            <a:pPr marL="88900" indent="-88900" algn="just" defTabSz="969963">
              <a:buAutoNum type="arabicPeriod"/>
            </a:pPr>
            <a:r>
              <a:rPr lang="en-US" dirty="0" err="1" smtClean="0"/>
              <a:t>Mallouppas</a:t>
            </a:r>
            <a:r>
              <a:rPr lang="en-US" dirty="0" smtClean="0"/>
              <a:t> M. et al. Troponin </a:t>
            </a:r>
            <a:r>
              <a:rPr lang="en-US" dirty="0"/>
              <a:t>trends during anthracycline chemotherapy and their correlation with cardiovascular risk score. </a:t>
            </a:r>
            <a:r>
              <a:rPr lang="en-US" dirty="0" err="1" smtClean="0"/>
              <a:t>Eur</a:t>
            </a:r>
            <a:r>
              <a:rPr lang="en-US" dirty="0" smtClean="0"/>
              <a:t> </a:t>
            </a:r>
            <a:r>
              <a:rPr lang="en-US" dirty="0"/>
              <a:t>Heart </a:t>
            </a:r>
            <a:r>
              <a:rPr lang="en-US" dirty="0" smtClean="0"/>
              <a:t>J, </a:t>
            </a:r>
            <a:r>
              <a:rPr lang="en-US" dirty="0"/>
              <a:t>41, Sup_2, </a:t>
            </a:r>
            <a:r>
              <a:rPr lang="en-US" dirty="0" smtClean="0"/>
              <a:t>ehaa946.3283</a:t>
            </a:r>
          </a:p>
          <a:p>
            <a:pPr marL="88900" indent="-88900" algn="just" defTabSz="969963">
              <a:buAutoNum type="arabicPeriod"/>
            </a:pPr>
            <a:r>
              <a:rPr lang="en-US" dirty="0" err="1" smtClean="0"/>
              <a:t>Pudil</a:t>
            </a:r>
            <a:r>
              <a:rPr lang="en-US" dirty="0" smtClean="0"/>
              <a:t> R et </a:t>
            </a:r>
            <a:r>
              <a:rPr lang="en-US" dirty="0"/>
              <a:t>al. Role of serum biomarkers in cancer patients receiving </a:t>
            </a:r>
            <a:r>
              <a:rPr lang="en-US" dirty="0" err="1"/>
              <a:t>cardiotoxic</a:t>
            </a:r>
            <a:r>
              <a:rPr lang="en-US" dirty="0"/>
              <a:t> cancer therapies: a position statement from the Cardio-Oncology Study Group of the </a:t>
            </a:r>
            <a:r>
              <a:rPr lang="en-US" dirty="0" smtClean="0"/>
              <a:t>HFA </a:t>
            </a:r>
            <a:r>
              <a:rPr lang="en-US" dirty="0"/>
              <a:t>and the Cardio-Oncology Council of the </a:t>
            </a:r>
            <a:r>
              <a:rPr lang="en-US" dirty="0" smtClean="0"/>
              <a:t>ESC. </a:t>
            </a:r>
            <a:r>
              <a:rPr lang="en-US" dirty="0" err="1" smtClean="0"/>
              <a:t>Eur</a:t>
            </a:r>
            <a:r>
              <a:rPr lang="en-US" dirty="0" smtClean="0"/>
              <a:t> J </a:t>
            </a:r>
            <a:r>
              <a:rPr lang="en-US" dirty="0"/>
              <a:t>of Heart </a:t>
            </a:r>
            <a:r>
              <a:rPr lang="en-US" dirty="0" smtClean="0"/>
              <a:t>Fail </a:t>
            </a:r>
            <a:r>
              <a:rPr lang="en-US" dirty="0"/>
              <a:t>(2020) 22, 1966–1983</a:t>
            </a:r>
            <a:endParaRPr lang="en-US" altLang="uk-UA" dirty="0" smtClean="0"/>
          </a:p>
        </p:txBody>
      </p:sp>
      <p:sp>
        <p:nvSpPr>
          <p:cNvPr id="36" name="Rectangle 43"/>
          <p:cNvSpPr>
            <a:spLocks noChangeArrowheads="1"/>
          </p:cNvSpPr>
          <p:nvPr/>
        </p:nvSpPr>
        <p:spPr bwMode="auto">
          <a:xfrm>
            <a:off x="48271" y="3457387"/>
            <a:ext cx="2917825" cy="1152128"/>
          </a:xfrm>
          <a:prstGeom prst="rect">
            <a:avLst/>
          </a:prstGeom>
          <a:solidFill>
            <a:schemeClr val="bg1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lIns="96591" tIns="48291" rIns="96591" bIns="48291" anchor="ctr"/>
          <a:lstStyle/>
          <a:p>
            <a:pPr algn="just"/>
            <a:r>
              <a:rPr lang="en-US" sz="600" b="1" dirty="0" smtClean="0"/>
              <a:t>This </a:t>
            </a:r>
            <a:r>
              <a:rPr lang="en-US" sz="600" b="1" dirty="0"/>
              <a:t>was a prospective observational study. 33 female pts (mean age 45±9 years) with newly diagnosed BC scheduled to anthracycline-based chemotherapy without history of CV diseases were included. Serum h</a:t>
            </a:r>
            <a:r>
              <a:rPr lang="uk-UA" sz="600" b="1" dirty="0"/>
              <a:t>s-</a:t>
            </a:r>
            <a:r>
              <a:rPr lang="uk-UA" sz="600" b="1" dirty="0" err="1"/>
              <a:t>cTnT</a:t>
            </a:r>
            <a:r>
              <a:rPr lang="uk-UA" sz="600" b="1" dirty="0"/>
              <a:t> </a:t>
            </a:r>
            <a:r>
              <a:rPr lang="uk-UA" sz="600" b="1" dirty="0" err="1"/>
              <a:t>was</a:t>
            </a:r>
            <a:r>
              <a:rPr lang="uk-UA" sz="600" b="1" dirty="0"/>
              <a:t> </a:t>
            </a:r>
            <a:r>
              <a:rPr lang="uk-UA" sz="600" b="1" dirty="0" err="1"/>
              <a:t>measured</a:t>
            </a:r>
            <a:r>
              <a:rPr lang="uk-UA" sz="600" b="1" dirty="0"/>
              <a:t> </a:t>
            </a:r>
            <a:r>
              <a:rPr lang="uk-UA" sz="600" b="1" dirty="0" err="1"/>
              <a:t>with</a:t>
            </a:r>
            <a:r>
              <a:rPr lang="uk-UA" sz="600" b="1" dirty="0"/>
              <a:t> </a:t>
            </a:r>
            <a:r>
              <a:rPr lang="uk-UA" sz="600" b="1" dirty="0" err="1"/>
              <a:t>immunoassay</a:t>
            </a:r>
            <a:r>
              <a:rPr lang="uk-UA" sz="600" b="1" dirty="0"/>
              <a:t> </a:t>
            </a:r>
            <a:r>
              <a:rPr lang="uk-UA" sz="600" b="1" dirty="0" err="1"/>
              <a:t>Roche</a:t>
            </a:r>
            <a:r>
              <a:rPr lang="uk-UA" sz="600" b="1" dirty="0"/>
              <a:t> </a:t>
            </a:r>
            <a:r>
              <a:rPr lang="uk-UA" sz="600" b="1" dirty="0" err="1"/>
              <a:t>Diagnostics</a:t>
            </a:r>
            <a:r>
              <a:rPr lang="uk-UA" sz="600" b="1" dirty="0"/>
              <a:t> </a:t>
            </a:r>
            <a:r>
              <a:rPr lang="en-US" sz="600" b="1" dirty="0"/>
              <a:t>(cut-off 0.03 ng/ml) </a:t>
            </a:r>
            <a:r>
              <a:rPr lang="uk-UA" sz="600" b="1" dirty="0" err="1"/>
              <a:t>in</a:t>
            </a:r>
            <a:r>
              <a:rPr lang="uk-UA" sz="600" b="1" dirty="0"/>
              <a:t> </a:t>
            </a:r>
            <a:r>
              <a:rPr lang="uk-UA" sz="600" b="1" dirty="0" err="1"/>
              <a:t>terms</a:t>
            </a:r>
            <a:r>
              <a:rPr lang="uk-UA" sz="600" b="1" dirty="0"/>
              <a:t> </a:t>
            </a:r>
            <a:r>
              <a:rPr lang="uk-UA" sz="600" b="1" dirty="0" err="1"/>
              <a:t>before</a:t>
            </a:r>
            <a:r>
              <a:rPr lang="uk-UA" sz="600" b="1" dirty="0"/>
              <a:t>, 3 </a:t>
            </a:r>
            <a:r>
              <a:rPr lang="uk-UA" sz="600" b="1" dirty="0" err="1"/>
              <a:t>and</a:t>
            </a:r>
            <a:r>
              <a:rPr lang="uk-UA" sz="600" b="1" dirty="0"/>
              <a:t> 6 </a:t>
            </a:r>
            <a:r>
              <a:rPr lang="uk-UA" sz="600" b="1" dirty="0" err="1"/>
              <a:t>month</a:t>
            </a:r>
            <a:r>
              <a:rPr lang="uk-UA" sz="600" b="1" dirty="0"/>
              <a:t> (M) </a:t>
            </a:r>
            <a:r>
              <a:rPr lang="uk-UA" sz="600" b="1" dirty="0" err="1"/>
              <a:t>of</a:t>
            </a:r>
            <a:r>
              <a:rPr lang="uk-UA" sz="600" b="1" dirty="0"/>
              <a:t> </a:t>
            </a:r>
            <a:r>
              <a:rPr lang="uk-UA" sz="600" b="1" dirty="0" err="1"/>
              <a:t>cancer</a:t>
            </a:r>
            <a:r>
              <a:rPr lang="uk-UA" sz="600" b="1" dirty="0"/>
              <a:t> </a:t>
            </a:r>
            <a:r>
              <a:rPr lang="uk-UA" sz="600" b="1" dirty="0" err="1"/>
              <a:t>treatment</a:t>
            </a:r>
            <a:r>
              <a:rPr lang="uk-UA" sz="600" b="1" dirty="0"/>
              <a:t>. </a:t>
            </a:r>
            <a:r>
              <a:rPr lang="en-US" sz="600" b="1" dirty="0"/>
              <a:t>Hs-</a:t>
            </a:r>
            <a:r>
              <a:rPr lang="en-US" sz="600" b="1" dirty="0" err="1"/>
              <a:t>cTnT</a:t>
            </a:r>
            <a:r>
              <a:rPr lang="en-US" sz="600" b="1" dirty="0"/>
              <a:t> ratio (∆</a:t>
            </a:r>
            <a:r>
              <a:rPr lang="en-US" sz="600" b="1" dirty="0" err="1"/>
              <a:t>hs-cTnT</a:t>
            </a:r>
            <a:r>
              <a:rPr lang="en-US" sz="600" b="1" dirty="0"/>
              <a:t>) was calculated by formula (max </a:t>
            </a:r>
            <a:r>
              <a:rPr lang="en-US" sz="600" b="1" dirty="0" err="1"/>
              <a:t>hs</a:t>
            </a:r>
            <a:r>
              <a:rPr lang="en-US" sz="600" b="1" dirty="0"/>
              <a:t>-</a:t>
            </a:r>
            <a:r>
              <a:rPr lang="en-US" sz="600" b="1" dirty="0" err="1"/>
              <a:t>cTnT</a:t>
            </a:r>
            <a:r>
              <a:rPr lang="en-US" sz="600" b="1" dirty="0"/>
              <a:t>−min </a:t>
            </a:r>
            <a:r>
              <a:rPr lang="en-US" sz="600" b="1" dirty="0" err="1"/>
              <a:t>hs-cTnT</a:t>
            </a:r>
            <a:r>
              <a:rPr lang="en-US" sz="600" b="1" dirty="0"/>
              <a:t>)/min </a:t>
            </a:r>
            <a:r>
              <a:rPr lang="en-US" sz="600" b="1" dirty="0" err="1"/>
              <a:t>hs-cTnT</a:t>
            </a:r>
            <a:r>
              <a:rPr lang="en-US" sz="600" b="1" dirty="0"/>
              <a:t>) between 3, 6 M and baseline. Pts were divided into two groups: 1</a:t>
            </a:r>
            <a:r>
              <a:rPr lang="en-US" sz="600" b="1" baseline="30000" dirty="0"/>
              <a:t>st</a:t>
            </a:r>
            <a:r>
              <a:rPr lang="en-US" sz="600" b="1" dirty="0"/>
              <a:t> (13 pts) – with ∆</a:t>
            </a:r>
            <a:r>
              <a:rPr lang="en-US" sz="600" b="1" dirty="0" err="1"/>
              <a:t>hs-cTnT</a:t>
            </a:r>
            <a:r>
              <a:rPr lang="en-US" sz="600" b="1" dirty="0"/>
              <a:t> &lt;100% and 2</a:t>
            </a:r>
            <a:r>
              <a:rPr lang="en-US" sz="600" b="1" baseline="30000" dirty="0"/>
              <a:t>nd</a:t>
            </a:r>
            <a:r>
              <a:rPr lang="en-US" sz="600" b="1" dirty="0"/>
              <a:t> (20 pts) - with ∆</a:t>
            </a:r>
            <a:r>
              <a:rPr lang="en-US" sz="600" b="1" dirty="0" err="1"/>
              <a:t>hs-cTnT</a:t>
            </a:r>
            <a:r>
              <a:rPr lang="en-US" sz="600" b="1" dirty="0"/>
              <a:t> ≥100% within ULN. Clinical examination, ECG and transthoracic echocardiography with left ventricular ejection fraction (EF) evaluation were performed at the same visits. Data are presented as M±SD. Pearson's correlation analysis was used. </a:t>
            </a:r>
            <a:endParaRPr lang="uk-UA" sz="600" b="1" dirty="0"/>
          </a:p>
        </p:txBody>
      </p:sp>
      <p:sp>
        <p:nvSpPr>
          <p:cNvPr id="37" name="Rectangle 44"/>
          <p:cNvSpPr>
            <a:spLocks noChangeArrowheads="1"/>
          </p:cNvSpPr>
          <p:nvPr/>
        </p:nvSpPr>
        <p:spPr bwMode="auto">
          <a:xfrm>
            <a:off x="47948" y="3295933"/>
            <a:ext cx="2928937" cy="153987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defTabSz="9699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defTabSz="9699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defTabSz="9699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defTabSz="9699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uk-UA" sz="1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uk-UA" sz="1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METHOD</a:t>
            </a:r>
            <a:r>
              <a:rPr lang="en-US" altLang="uk-UA" sz="1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altLang="uk-UA" sz="1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55" name="Picture 43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809" y="3723878"/>
            <a:ext cx="2675319" cy="1313501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56" name="Picture 43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181" y="2211710"/>
            <a:ext cx="2675319" cy="146865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2" name="Rectangle 43"/>
          <p:cNvSpPr>
            <a:spLocks noChangeArrowheads="1"/>
          </p:cNvSpPr>
          <p:nvPr/>
        </p:nvSpPr>
        <p:spPr bwMode="auto">
          <a:xfrm>
            <a:off x="5792302" y="2643759"/>
            <a:ext cx="3283880" cy="936104"/>
          </a:xfrm>
          <a:prstGeom prst="rect">
            <a:avLst/>
          </a:prstGeom>
          <a:solidFill>
            <a:schemeClr val="bg1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lIns="96591" tIns="48291" rIns="96591" bIns="48291" anchor="ctr"/>
          <a:lstStyle/>
          <a:p>
            <a:pPr algn="just" defTabSz="969963"/>
            <a:r>
              <a:rPr lang="en-US" altLang="uk-UA" sz="600" b="1" dirty="0"/>
              <a:t>The identification and management of BC </a:t>
            </a:r>
            <a:r>
              <a:rPr lang="en-US" altLang="uk-UA" sz="600" b="1" dirty="0" smtClean="0"/>
              <a:t>pts </a:t>
            </a:r>
            <a:r>
              <a:rPr lang="en-US" altLang="uk-UA" sz="600" b="1" dirty="0"/>
              <a:t>at risk for CV has </a:t>
            </a:r>
            <a:r>
              <a:rPr lang="en-US" altLang="uk-UA" sz="600" b="1" dirty="0" smtClean="0"/>
              <a:t>become critical </a:t>
            </a:r>
            <a:r>
              <a:rPr lang="en-US" altLang="uk-UA" sz="600" b="1" dirty="0"/>
              <a:t>in order to reduce morbidity and mortality due cardiovascular toxicity </a:t>
            </a:r>
            <a:r>
              <a:rPr lang="en-US" altLang="uk-UA" sz="600" b="1" dirty="0" smtClean="0"/>
              <a:t>of cancer </a:t>
            </a:r>
            <a:r>
              <a:rPr lang="en-US" altLang="uk-UA" sz="600" b="1" dirty="0"/>
              <a:t>treatment, which negatively impact its effectiveness.</a:t>
            </a:r>
          </a:p>
          <a:p>
            <a:pPr algn="just" defTabSz="969963"/>
            <a:r>
              <a:rPr lang="en-US" altLang="uk-UA" sz="600" b="1" dirty="0"/>
              <a:t>Detection of cardiotoxicity based on Tn elevation is recommended during cancer therapy with </a:t>
            </a:r>
            <a:r>
              <a:rPr lang="en-US" altLang="uk-UA" sz="600" b="1" dirty="0" smtClean="0"/>
              <a:t>high doses of anthracyclines and </a:t>
            </a:r>
            <a:r>
              <a:rPr lang="en-US" altLang="uk-UA" sz="600" b="1" dirty="0" err="1" smtClean="0"/>
              <a:t>trastuzumab</a:t>
            </a:r>
            <a:r>
              <a:rPr lang="en-US" altLang="uk-UA" sz="600" b="1" dirty="0" smtClean="0"/>
              <a:t>.</a:t>
            </a:r>
          </a:p>
          <a:p>
            <a:pPr algn="just" defTabSz="969963"/>
            <a:r>
              <a:rPr lang="en-US" altLang="uk-UA" sz="600" b="1" dirty="0" smtClean="0"/>
              <a:t>In pts </a:t>
            </a:r>
            <a:r>
              <a:rPr lang="en-US" altLang="uk-UA" sz="600" b="1" dirty="0"/>
              <a:t>at low risk, for example without CV diseases or </a:t>
            </a:r>
            <a:r>
              <a:rPr lang="en-US" altLang="uk-UA" sz="600" b="1" dirty="0" smtClean="0"/>
              <a:t>RF, scheduled to </a:t>
            </a:r>
            <a:r>
              <a:rPr lang="en-US" altLang="uk-UA" sz="600" b="1" dirty="0"/>
              <a:t>receive limited doses of anthracyclines </a:t>
            </a:r>
            <a:r>
              <a:rPr lang="en-US" altLang="uk-UA" sz="600" b="1" dirty="0" smtClean="0"/>
              <a:t>cardiac monitoring with Tn use is </a:t>
            </a:r>
            <a:r>
              <a:rPr lang="en-US" altLang="uk-UA" sz="600" b="1" dirty="0"/>
              <a:t>not </a:t>
            </a:r>
            <a:r>
              <a:rPr lang="en-US" altLang="uk-UA" sz="600" b="1" dirty="0" smtClean="0"/>
              <a:t>recommended routinely.  However</a:t>
            </a:r>
            <a:r>
              <a:rPr lang="en-US" altLang="uk-UA" sz="600" b="1" dirty="0"/>
              <a:t>, elevation </a:t>
            </a:r>
            <a:r>
              <a:rPr lang="en-US" altLang="uk-UA" sz="600" b="1" dirty="0" smtClean="0"/>
              <a:t>of high </a:t>
            </a:r>
            <a:r>
              <a:rPr lang="en-US" altLang="uk-UA" sz="600" b="1" dirty="0"/>
              <a:t>sensitivity cardiac </a:t>
            </a:r>
            <a:r>
              <a:rPr lang="en-US" altLang="uk-UA" sz="600" b="1" dirty="0" err="1"/>
              <a:t>TnT</a:t>
            </a:r>
            <a:r>
              <a:rPr lang="en-US" altLang="uk-UA" sz="600" b="1" dirty="0"/>
              <a:t> within normal range can identify cardiotoxicity at </a:t>
            </a:r>
            <a:r>
              <a:rPr lang="en-US" altLang="uk-UA" sz="600" b="1" dirty="0" smtClean="0"/>
              <a:t>a preclinical </a:t>
            </a:r>
            <a:r>
              <a:rPr lang="en-US" altLang="uk-UA" sz="600" b="1" dirty="0"/>
              <a:t>phase and predict LV drop and future CV events in BC pts</a:t>
            </a:r>
            <a:r>
              <a:rPr lang="en-US" altLang="uk-UA" sz="600" b="1" dirty="0" smtClean="0"/>
              <a:t>.</a:t>
            </a:r>
            <a:endParaRPr lang="en-US" altLang="uk-UA" sz="600" b="1" dirty="0"/>
          </a:p>
        </p:txBody>
      </p:sp>
      <p:sp>
        <p:nvSpPr>
          <p:cNvPr id="53" name="Rectangle 43"/>
          <p:cNvSpPr>
            <a:spLocks noChangeArrowheads="1"/>
          </p:cNvSpPr>
          <p:nvPr/>
        </p:nvSpPr>
        <p:spPr bwMode="auto">
          <a:xfrm>
            <a:off x="3048808" y="996950"/>
            <a:ext cx="2675319" cy="1142752"/>
          </a:xfrm>
          <a:prstGeom prst="rect">
            <a:avLst/>
          </a:prstGeom>
          <a:solidFill>
            <a:schemeClr val="bg1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lIns="96591" tIns="48291" rIns="96591" bIns="48291" anchor="ctr"/>
          <a:lstStyle/>
          <a:p>
            <a:pPr algn="just"/>
            <a:r>
              <a:rPr lang="en-US" sz="600" b="1" dirty="0"/>
              <a:t>Pts of both groups did not differ in age, baseline </a:t>
            </a:r>
            <a:r>
              <a:rPr lang="en-US" sz="600" b="1" dirty="0" err="1"/>
              <a:t>hs-cTnT</a:t>
            </a:r>
            <a:r>
              <a:rPr lang="en-US" sz="600" b="1" dirty="0"/>
              <a:t> and EF. At 3 M, pts of the 1st group had no incidence of CT (10% absolute drop in EF from baseline), and low incidence (1 </a:t>
            </a:r>
            <a:r>
              <a:rPr lang="en-US" sz="600" b="1" dirty="0" err="1" smtClean="0"/>
              <a:t>pt</a:t>
            </a:r>
            <a:r>
              <a:rPr lang="en-US" sz="600" b="1" dirty="0" smtClean="0"/>
              <a:t>) </a:t>
            </a:r>
            <a:r>
              <a:rPr lang="en-US" sz="600" b="1" dirty="0"/>
              <a:t>of heart failure (HF). At 6 M - 15% of pts had symptoms of HF, 1 </a:t>
            </a:r>
            <a:r>
              <a:rPr lang="en-US" sz="600" b="1" dirty="0" err="1"/>
              <a:t>p</a:t>
            </a:r>
            <a:r>
              <a:rPr lang="en-US" sz="600" b="1" dirty="0" err="1" smtClean="0"/>
              <a:t>t</a:t>
            </a:r>
            <a:r>
              <a:rPr lang="en-US" sz="600" b="1" dirty="0" smtClean="0"/>
              <a:t> </a:t>
            </a:r>
            <a:r>
              <a:rPr lang="en-US" sz="600" b="1" dirty="0"/>
              <a:t>- had CT. EF has not changed in terms of 3 and 6 M.</a:t>
            </a:r>
          </a:p>
          <a:p>
            <a:pPr algn="just"/>
            <a:r>
              <a:rPr lang="en-US" sz="600" b="1" dirty="0"/>
              <a:t>In contrast, at 3 M pts of the 2nd group had a tendency in EF decrease (59.8±4.4 vs 62.5±5.3%, p&gt;0.05), 3 pts had HF and 2 pts – CT. During FU at 6 M, pts of the 2nd group demonstrated statistically significant EF reduction in compare to baseline (58.4±4.9 vs 62.5±5.3%, p&lt;0.05), 30% of pts had CT and 60% - had HF symptoms. Direct correlation between ∆</a:t>
            </a:r>
            <a:r>
              <a:rPr lang="en-US" sz="600" b="1" dirty="0" err="1"/>
              <a:t>hs-cTnT</a:t>
            </a:r>
            <a:r>
              <a:rPr lang="en-US" sz="600" b="1" dirty="0"/>
              <a:t> and anthracycline's dose (r=0.50, р&lt;0.05) was evaluated in pts of the 2nd group.</a:t>
            </a:r>
          </a:p>
        </p:txBody>
      </p:sp>
      <p:sp>
        <p:nvSpPr>
          <p:cNvPr id="54" name="Rectangle 44"/>
          <p:cNvSpPr>
            <a:spLocks noChangeArrowheads="1"/>
          </p:cNvSpPr>
          <p:nvPr/>
        </p:nvSpPr>
        <p:spPr bwMode="auto">
          <a:xfrm>
            <a:off x="66323" y="842963"/>
            <a:ext cx="2910885" cy="153987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69963" eaLnBrk="0" hangingPunct="0"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defTabSz="9699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defTabSz="9699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defTabSz="9699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defTabSz="969963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uk-UA" sz="1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uk-UA" sz="1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ABSTRACT</a:t>
            </a:r>
            <a:endParaRPr lang="en-US" altLang="uk-UA" sz="1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" name="Rectangle 43"/>
          <p:cNvSpPr>
            <a:spLocks noChangeArrowheads="1"/>
          </p:cNvSpPr>
          <p:nvPr/>
        </p:nvSpPr>
        <p:spPr bwMode="auto">
          <a:xfrm>
            <a:off x="72490" y="1000480"/>
            <a:ext cx="2904073" cy="1211229"/>
          </a:xfrm>
          <a:prstGeom prst="rect">
            <a:avLst/>
          </a:prstGeom>
          <a:solidFill>
            <a:schemeClr val="bg1"/>
          </a:solidFill>
          <a:ln w="9525">
            <a:solidFill>
              <a:srgbClr val="C0504D"/>
            </a:solidFill>
            <a:miter lim="800000"/>
            <a:headEnd/>
            <a:tailEnd/>
          </a:ln>
        </p:spPr>
        <p:txBody>
          <a:bodyPr lIns="96591" tIns="48291" rIns="96591" bIns="48291" anchor="ctr"/>
          <a:lstStyle/>
          <a:p>
            <a:pPr algn="just"/>
            <a:r>
              <a:rPr lang="en-US" sz="350" b="1" dirty="0"/>
              <a:t>The utility of elevated troponin (Tn) as a marker of cardiotoxicity (CT) is well-established in cancer patients (pts). Obviously, pts with normal Tn during cancer therapy are excluded from cardiac monitoring programs. Therefore, cardiovascular (CV) complications in those pts may be underestimated. </a:t>
            </a:r>
          </a:p>
          <a:p>
            <a:pPr algn="just"/>
            <a:r>
              <a:rPr lang="en-US" sz="350" b="1" dirty="0">
                <a:solidFill>
                  <a:srgbClr val="C00000"/>
                </a:solidFill>
              </a:rPr>
              <a:t>Aim of the study </a:t>
            </a:r>
            <a:r>
              <a:rPr lang="en-US" sz="350" b="1" dirty="0"/>
              <a:t>was to test the hypothesis whether dynamic elevation of high sensitivity cardiac </a:t>
            </a:r>
            <a:r>
              <a:rPr lang="en-US" sz="350" b="1" dirty="0" err="1"/>
              <a:t>TnT</a:t>
            </a:r>
            <a:r>
              <a:rPr lang="en-US" sz="350" b="1" dirty="0"/>
              <a:t> (</a:t>
            </a:r>
            <a:r>
              <a:rPr lang="en-US" sz="350" b="1" dirty="0" err="1"/>
              <a:t>hs-cTnT</a:t>
            </a:r>
            <a:r>
              <a:rPr lang="en-US" sz="350" b="1" dirty="0"/>
              <a:t>) within upper limit of normal (ULN) associated with CT during breast cancer (BC) treatment.</a:t>
            </a:r>
          </a:p>
          <a:p>
            <a:pPr algn="just"/>
            <a:r>
              <a:rPr lang="en-US" sz="350" b="1" dirty="0">
                <a:solidFill>
                  <a:srgbClr val="C00000"/>
                </a:solidFill>
              </a:rPr>
              <a:t>Methods.</a:t>
            </a:r>
            <a:r>
              <a:rPr lang="en-US" sz="350" b="1" dirty="0"/>
              <a:t> This was a prospective observational study. 33 female pts (mean age 45±9 years) with newly diagnosed BC scheduled to anthracycline-based chemotherapy without history of CV diseases were included. Serum </a:t>
            </a:r>
            <a:r>
              <a:rPr lang="en-US" sz="350" b="1" dirty="0" err="1"/>
              <a:t>hs-cTnT</a:t>
            </a:r>
            <a:r>
              <a:rPr lang="en-US" sz="350" b="1" dirty="0"/>
              <a:t> was measured with immunoassay Roche Diagnostics (cut-off 0.03 ng/ml) in terms before, 3 and 6 month (M) of cancer treatment. Hs-</a:t>
            </a:r>
            <a:r>
              <a:rPr lang="en-US" sz="350" b="1" dirty="0" err="1"/>
              <a:t>cTnT</a:t>
            </a:r>
            <a:r>
              <a:rPr lang="en-US" sz="350" b="1" dirty="0"/>
              <a:t> ratio (∆</a:t>
            </a:r>
            <a:r>
              <a:rPr lang="en-US" sz="350" b="1" dirty="0" err="1"/>
              <a:t>hs-cTnT</a:t>
            </a:r>
            <a:r>
              <a:rPr lang="en-US" sz="350" b="1" dirty="0"/>
              <a:t>) was calculated by formula (max </a:t>
            </a:r>
            <a:r>
              <a:rPr lang="en-US" sz="350" b="1" dirty="0" err="1"/>
              <a:t>hs</a:t>
            </a:r>
            <a:r>
              <a:rPr lang="en-US" sz="350" b="1" dirty="0"/>
              <a:t>-</a:t>
            </a:r>
            <a:r>
              <a:rPr lang="en-US" sz="350" b="1" dirty="0" err="1"/>
              <a:t>cTnT</a:t>
            </a:r>
            <a:r>
              <a:rPr lang="en-US" sz="350" b="1" dirty="0"/>
              <a:t>−min </a:t>
            </a:r>
            <a:r>
              <a:rPr lang="en-US" sz="350" b="1" dirty="0" err="1"/>
              <a:t>hs-cTnT</a:t>
            </a:r>
            <a:r>
              <a:rPr lang="en-US" sz="350" b="1" dirty="0"/>
              <a:t>)/min </a:t>
            </a:r>
            <a:r>
              <a:rPr lang="en-US" sz="350" b="1" dirty="0" err="1"/>
              <a:t>hs-cTnT</a:t>
            </a:r>
            <a:r>
              <a:rPr lang="en-US" sz="350" b="1" dirty="0"/>
              <a:t>) between 3, 6 M and baseline. Pts were divided into two groups: 1st (13 pts) – with ∆</a:t>
            </a:r>
            <a:r>
              <a:rPr lang="en-US" sz="350" b="1" dirty="0" err="1"/>
              <a:t>hs-cTnT</a:t>
            </a:r>
            <a:r>
              <a:rPr lang="en-US" sz="350" b="1" dirty="0"/>
              <a:t> &lt;100% and 2nd (20 pts) - with ∆</a:t>
            </a:r>
            <a:r>
              <a:rPr lang="en-US" sz="350" b="1" dirty="0" err="1"/>
              <a:t>hs-cTnT</a:t>
            </a:r>
            <a:r>
              <a:rPr lang="en-US" sz="350" b="1" dirty="0"/>
              <a:t> ≥100% within ULN. Clinical examination, ECG and transthoracic echocardiography with left ventricular ejection fraction (EF) evaluation were performed at the same visits. Data are presented as M±SD. Pearson's correlation analysis was used. </a:t>
            </a:r>
          </a:p>
          <a:p>
            <a:pPr algn="just"/>
            <a:r>
              <a:rPr lang="en-US" sz="350" b="1" dirty="0">
                <a:solidFill>
                  <a:srgbClr val="C00000"/>
                </a:solidFill>
              </a:rPr>
              <a:t>Results.</a:t>
            </a:r>
            <a:r>
              <a:rPr lang="en-US" sz="350" b="1" dirty="0"/>
              <a:t> Pts of both groups did not differ in age, baseline </a:t>
            </a:r>
            <a:r>
              <a:rPr lang="en-US" sz="350" b="1" dirty="0" err="1"/>
              <a:t>hs-cTnT</a:t>
            </a:r>
            <a:r>
              <a:rPr lang="en-US" sz="350" b="1" dirty="0"/>
              <a:t> and EF. At 3 M, pts of the 1st group had no incidence of CT (10% absolute drop in EF from baseline), and low incidence (1 pts) of heart failure (HF). At 6 M - 15% of pts had symptoms of HF, 1 patient - had CT. EF has not changed in terms of 3 and 6 M.</a:t>
            </a:r>
          </a:p>
          <a:p>
            <a:pPr algn="just"/>
            <a:r>
              <a:rPr lang="en-US" sz="350" b="1" dirty="0"/>
              <a:t>In contrast, at 3 M pts of the 2nd group had a tendency in EF decrease (59.8±4.4 vs 62.5±5.3%, p&gt;0.05), 3 pts had HF and 2 pts – CT. During FU at 6 M, pts of the 2nd group demonstrated statistically significant EF reduction in compare to baseline (58.4±4.9 vs 62.5±5.3%, p&lt;0.05), 30% of pts had CT and 60% - had HF symptoms. Direct correlation between ∆</a:t>
            </a:r>
            <a:r>
              <a:rPr lang="en-US" sz="350" b="1" dirty="0" err="1"/>
              <a:t>hs-cTnT</a:t>
            </a:r>
            <a:r>
              <a:rPr lang="en-US" sz="350" b="1" dirty="0"/>
              <a:t> and anthracycline's dose (r=0.50, р&lt;0.05) was evaluated in pts of the 2nd group.</a:t>
            </a:r>
          </a:p>
          <a:p>
            <a:pPr algn="just"/>
            <a:r>
              <a:rPr lang="en-US" sz="350" b="1" dirty="0">
                <a:solidFill>
                  <a:srgbClr val="C00000"/>
                </a:solidFill>
              </a:rPr>
              <a:t>Conclusion. </a:t>
            </a:r>
            <a:r>
              <a:rPr lang="en-US" sz="350" b="1" dirty="0"/>
              <a:t>BC pts with ∆</a:t>
            </a:r>
            <a:r>
              <a:rPr lang="en-US" sz="350" b="1" dirty="0" err="1"/>
              <a:t>hs-cTnT</a:t>
            </a:r>
            <a:r>
              <a:rPr lang="en-US" sz="350" b="1" dirty="0"/>
              <a:t> ≥100% within ULN in 3 and 6 M had higher incidence of myocardial dysfunction and HF during cancer treatment. Ratio ∆hs-cTnT≥100% can be used as early biochemical marker of CT. Identification of these pts will facilitate evaluation of subsequent cardiotoxicity and prevent CV complications.</a:t>
            </a:r>
          </a:p>
        </p:txBody>
      </p:sp>
      <p:pic>
        <p:nvPicPr>
          <p:cNvPr id="1468" name="Picture 44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4" y="1000479"/>
            <a:ext cx="3280048" cy="141103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1183</Words>
  <Application>Microsoft Office PowerPoint</Application>
  <PresentationFormat>Экран (16:9)</PresentationFormat>
  <Paragraphs>37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Точечный рисунок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209</cp:revision>
  <dcterms:created xsi:type="dcterms:W3CDTF">2017-06-20T06:51:56Z</dcterms:created>
  <dcterms:modified xsi:type="dcterms:W3CDTF">2021-09-14T14:16:41Z</dcterms:modified>
</cp:coreProperties>
</file>