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sldIdLst>
    <p:sldId id="259" r:id="rId2"/>
  </p:sldIdLst>
  <p:sldSz cx="51206400" cy="28803600"/>
  <p:notesSz cx="6858000" cy="9144000"/>
  <p:defaultTextStyle>
    <a:defPPr>
      <a:defRPr lang="de-DE"/>
    </a:defPPr>
    <a:lvl1pPr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751013" indent="-1293813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505200" indent="-2590800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259388" indent="-3887788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013575" indent="-5184775" algn="l" defTabSz="3505200" rtl="0" eaLnBrk="0" fontAlgn="base" hangingPunct="0">
      <a:spcBef>
        <a:spcPct val="0"/>
      </a:spcBef>
      <a:spcAft>
        <a:spcPct val="0"/>
      </a:spcAft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6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9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88E"/>
    <a:srgbClr val="13235B"/>
    <a:srgbClr val="FFFFFF"/>
    <a:srgbClr val="1F497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5305" autoAdjust="0"/>
  </p:normalViewPr>
  <p:slideViewPr>
    <p:cSldViewPr snapToGrid="0">
      <p:cViewPr varScale="1">
        <p:scale>
          <a:sx n="11" d="100"/>
          <a:sy n="11" d="100"/>
        </p:scale>
        <p:origin x="38" y="307"/>
      </p:cViewPr>
      <p:guideLst>
        <p:guide orient="horz" pos="2359"/>
        <p:guide pos="16128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32F14-792B-4A5D-8791-EA1C99757214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11A6-FDE7-4E69-BBAD-43233430F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7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811A6-FDE7-4E69-BBAD-43233430F2E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68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8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3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" y="1"/>
            <a:ext cx="2435332" cy="5274434"/>
          </a:xfrm>
          <a:prstGeom prst="rect">
            <a:avLst/>
          </a:prstGeom>
          <a:solidFill>
            <a:srgbClr val="00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85510" eaLnBrk="1" hangingPunct="1">
              <a:defRPr/>
            </a:pPr>
            <a:endParaRPr lang="de-DE" sz="551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81" y="5235978"/>
            <a:ext cx="45672531" cy="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81" y="27681235"/>
            <a:ext cx="45672531" cy="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8771070" y="27681235"/>
            <a:ext cx="2435332" cy="1122366"/>
          </a:xfrm>
          <a:prstGeom prst="rect">
            <a:avLst/>
          </a:prstGeom>
          <a:solidFill>
            <a:srgbClr val="FA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85510" eaLnBrk="1" hangingPunct="1">
              <a:defRPr/>
            </a:pPr>
            <a:endParaRPr lang="de-DE" sz="551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131"/>
          <p:cNvSpPr txBox="1">
            <a:spLocks noChangeArrowheads="1"/>
          </p:cNvSpPr>
          <p:nvPr userDrawn="1"/>
        </p:nvSpPr>
        <p:spPr bwMode="auto">
          <a:xfrm>
            <a:off x="4" y="27257851"/>
            <a:ext cx="51206400" cy="39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altLang="de-DE" sz="1346" dirty="0">
                <a:latin typeface="Arial" panose="020B0604020202020204" pitchFamily="34" charset="0"/>
                <a:cs typeface="Arial" panose="020B0604020202020204" pitchFamily="34" charset="0"/>
              </a:rPr>
              <a:t>I DO NOT have a financial interest/arrangement or affiliation with one or more organizations that could be perceived as a real or apparent conflict of interest in the context of the subject of this presentation.</a:t>
            </a:r>
            <a:endParaRPr lang="de-DE" altLang="de-DE" sz="13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52207" y="27856461"/>
            <a:ext cx="4767086" cy="75463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5907" y="1124805"/>
            <a:ext cx="2658003" cy="302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uppieren 5"/>
          <p:cNvGrpSpPr/>
          <p:nvPr userDrawn="1"/>
        </p:nvGrpSpPr>
        <p:grpSpPr>
          <a:xfrm>
            <a:off x="2435334" y="1544610"/>
            <a:ext cx="13806877" cy="2185214"/>
            <a:chOff x="40139413" y="1775020"/>
            <a:chExt cx="13806877" cy="2185214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0" t="5838" r="14303" b="15200"/>
            <a:stretch/>
          </p:blipFill>
          <p:spPr>
            <a:xfrm>
              <a:off x="40139413" y="1973426"/>
              <a:ext cx="1644692" cy="1788403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 userDrawn="1"/>
          </p:nvSpPr>
          <p:spPr>
            <a:xfrm>
              <a:off x="41982890" y="1775020"/>
              <a:ext cx="11963400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4000" b="1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University Hospital Essen</a:t>
              </a:r>
            </a:p>
            <a:p>
              <a:pPr>
                <a:lnSpc>
                  <a:spcPct val="100000"/>
                </a:lnSpc>
              </a:pP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West German Heart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Vascular</a:t>
              </a: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Center</a:t>
              </a:r>
            </a:p>
            <a:p>
              <a:pPr>
                <a:lnSpc>
                  <a:spcPct val="100000"/>
                </a:lnSpc>
              </a:pP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Department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Cardiology</a:t>
              </a: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Vascular</a:t>
              </a:r>
              <a:r>
                <a:rPr lang="de-DE" sz="32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3200" dirty="0" err="1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Medicine</a:t>
              </a:r>
              <a:endParaRPr lang="de-DE" sz="3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de-DE" sz="320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University Duisburg-Essen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ctr" defTabSz="2808472" rtl="0" eaLnBrk="0" fontAlgn="base" hangingPunct="0">
        <a:spcBef>
          <a:spcPct val="0"/>
        </a:spcBef>
        <a:spcAft>
          <a:spcPct val="0"/>
        </a:spcAft>
        <a:defRPr sz="1345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2pPr>
      <a:lvl3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3pPr>
      <a:lvl4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4pPr>
      <a:lvl5pPr algn="ctr" defTabSz="2808472" rtl="0" eaLnBrk="0" fontAlgn="base" hangingPunct="0">
        <a:spcBef>
          <a:spcPct val="0"/>
        </a:spcBef>
        <a:spcAft>
          <a:spcPct val="0"/>
        </a:spcAft>
        <a:defRPr sz="13459">
          <a:solidFill>
            <a:schemeClr val="tx1"/>
          </a:solidFill>
          <a:latin typeface="Calibri" pitchFamily="34" charset="0"/>
        </a:defRPr>
      </a:lvl5pPr>
      <a:lvl6pPr marL="307599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6pPr>
      <a:lvl7pPr marL="615198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7pPr>
      <a:lvl8pPr marL="922797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8pPr>
      <a:lvl9pPr marL="1230396" algn="ctr" defTabSz="2808976" rtl="0" eaLnBrk="1" fontAlgn="base" hangingPunct="1">
        <a:spcBef>
          <a:spcPct val="0"/>
        </a:spcBef>
        <a:spcAft>
          <a:spcPct val="0"/>
        </a:spcAft>
        <a:defRPr sz="13523">
          <a:solidFill>
            <a:schemeClr val="tx1"/>
          </a:solidFill>
          <a:latin typeface="Calibri" pitchFamily="34" charset="0"/>
        </a:defRPr>
      </a:lvl9pPr>
    </p:titleStyle>
    <p:bodyStyle>
      <a:lvl1pPr marL="1052243" indent="-1052243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9" kern="1200">
          <a:solidFill>
            <a:schemeClr val="tx1"/>
          </a:solidFill>
          <a:latin typeface="+mn-lt"/>
          <a:ea typeface="+mn-ea"/>
          <a:cs typeface="+mn-cs"/>
        </a:defRPr>
      </a:lvl1pPr>
      <a:lvl2pPr marL="2281816" indent="-877046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546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2pPr>
      <a:lvl3pPr marL="3511390" indent="-700782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334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3pPr>
      <a:lvl4pPr marL="4916160" indent="-700782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58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4pPr>
      <a:lvl5pPr marL="6320929" indent="-700782" algn="l" defTabSz="28084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58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/>
        </a:defRPr>
      </a:lvl5pPr>
      <a:lvl6pPr marL="7727103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6pPr>
      <a:lvl7pPr marL="9132031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7pPr>
      <a:lvl8pPr marL="10536959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8pPr>
      <a:lvl9pPr marL="11941886" indent="-702464" algn="l" defTabSz="2809856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1pPr>
      <a:lvl2pPr marL="1404929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2pPr>
      <a:lvl3pPr marL="2809856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3pPr>
      <a:lvl4pPr marL="4214783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4pPr>
      <a:lvl5pPr marL="5619710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5pPr>
      <a:lvl6pPr marL="7024639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6pPr>
      <a:lvl7pPr marL="8429568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7pPr>
      <a:lvl8pPr marL="9834494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8pPr>
      <a:lvl9pPr marL="11239422" algn="l" defTabSz="2809856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imone.Mrotzek@uk-ess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991795" y="6286650"/>
            <a:ext cx="14980904" cy="858145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" name="Rechteck 19"/>
          <p:cNvSpPr/>
          <p:nvPr/>
        </p:nvSpPr>
        <p:spPr>
          <a:xfrm>
            <a:off x="2005714" y="7341140"/>
            <a:ext cx="14921825" cy="7070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005714" y="14788492"/>
            <a:ext cx="14907905" cy="989293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336107">
              <a:defRPr/>
            </a:pP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991794" y="16162716"/>
            <a:ext cx="14921825" cy="14648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983061" y="17921434"/>
            <a:ext cx="14876655" cy="903212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005714" y="19043032"/>
            <a:ext cx="14862735" cy="81416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8247058" y="6288434"/>
            <a:ext cx="14980903" cy="817061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8247058" y="7341138"/>
            <a:ext cx="14921825" cy="19790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4064747" y="24248561"/>
            <a:ext cx="14875070" cy="967628"/>
          </a:xfrm>
          <a:prstGeom prst="rect">
            <a:avLst/>
          </a:prstGeom>
          <a:solidFill>
            <a:srgbClr val="0048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3336107">
              <a:defRPr/>
            </a:pP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Outlook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4035719" y="25571502"/>
            <a:ext cx="14921825" cy="15596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255739" y="16431801"/>
            <a:ext cx="1446919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characterize the development of radiation-induced cardiomyopathy and elucidate underlying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-mechanisms.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545703" y="7650159"/>
            <a:ext cx="1439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Endothelial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4456714" y="6603477"/>
            <a:ext cx="1453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damage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4160251" y="25779570"/>
            <a:ext cx="1453327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established mouse model presents new starting points for therapeutic strategies to reduce radiation-induced cardiac damage.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18111" y="12549462"/>
            <a:ext cx="1446919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4987" indent="-434987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Chest irradiation is associated with multiple cardiovascular diseases in cancer patients occurring years after cancer therapy which are therefore difficult to treat and diagnose. </a:t>
            </a:r>
          </a:p>
          <a:p>
            <a:pPr marL="434987" indent="-434987" algn="just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87" indent="-434987" algn="just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8545703" y="17537490"/>
            <a:ext cx="1448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immune 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68">
            <a:extLst>
              <a:ext uri="{FF2B5EF4-FFF2-40B4-BE49-F238E27FC236}">
                <a16:creationId xmlns:a16="http://schemas.microsoft.com/office/drawing/2014/main" id="{97AAA768-61E2-412D-92F6-396928FA425D}"/>
              </a:ext>
            </a:extLst>
          </p:cNvPr>
          <p:cNvSpPr/>
          <p:nvPr/>
        </p:nvSpPr>
        <p:spPr>
          <a:xfrm>
            <a:off x="34041698" y="6349940"/>
            <a:ext cx="14921825" cy="17293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336107">
              <a:defRPr/>
            </a:pPr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platzhalter 3"/>
          <p:cNvSpPr txBox="1">
            <a:spLocks/>
          </p:cNvSpPr>
          <p:nvPr/>
        </p:nvSpPr>
        <p:spPr>
          <a:xfrm>
            <a:off x="7134422" y="10907220"/>
            <a:ext cx="4464497" cy="801557"/>
          </a:xfrm>
          <a:prstGeom prst="rect">
            <a:avLst/>
          </a:prstGeom>
        </p:spPr>
        <p:txBody>
          <a:bodyPr/>
          <a:lstStyle>
            <a:lvl1pPr marL="1052243" indent="-1052243" algn="l" defTabSz="280847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1816" indent="-877046" algn="l" defTabSz="280847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546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/>
              </a:defRPr>
            </a:lvl2pPr>
            <a:lvl3pPr marL="3511390" indent="-700782" algn="l" defTabSz="280847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334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/>
              </a:defRPr>
            </a:lvl3pPr>
            <a:lvl4pPr marL="4916160" indent="-700782" algn="l" defTabSz="280847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6058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/>
              </a:defRPr>
            </a:lvl4pPr>
            <a:lvl5pPr marL="6320929" indent="-700782" algn="l" defTabSz="280847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58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/>
              </a:defRPr>
            </a:lvl5pPr>
            <a:lvl6pPr marL="7727103" indent="-702464" algn="l" defTabSz="2809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1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32031" indent="-702464" algn="l" defTabSz="2809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1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36959" indent="-702464" algn="l" defTabSz="2809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1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41886" indent="-702464" algn="l" defTabSz="28098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1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990099"/>
                </a:solidFill>
              </a:rPr>
              <a:t>                                  Cardio-Oncology</a:t>
            </a:r>
            <a:endParaRPr lang="en-US" sz="4800" dirty="0" smtClean="0">
              <a:solidFill>
                <a:srgbClr val="990099"/>
              </a:solidFill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9421388" y="10807095"/>
            <a:ext cx="1" cy="889836"/>
          </a:xfrm>
          <a:prstGeom prst="straightConnector1">
            <a:avLst/>
          </a:prstGeom>
          <a:ln w="76200" cmpd="sng">
            <a:solidFill>
              <a:srgbClr val="9900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12" y="19181239"/>
            <a:ext cx="12350846" cy="808816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4"/>
          <a:srcRect l="15218" t="3116" r="21114" b="1128"/>
          <a:stretch/>
        </p:blipFill>
        <p:spPr>
          <a:xfrm>
            <a:off x="26642558" y="7995722"/>
            <a:ext cx="6319370" cy="8166994"/>
          </a:xfrm>
          <a:prstGeom prst="rect">
            <a:avLst/>
          </a:prstGeom>
        </p:spPr>
      </p:pic>
      <p:sp>
        <p:nvSpPr>
          <p:cNvPr id="45" name="Rechteck 44"/>
          <p:cNvSpPr/>
          <p:nvPr/>
        </p:nvSpPr>
        <p:spPr>
          <a:xfrm>
            <a:off x="34456714" y="7526946"/>
            <a:ext cx="1128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7377" y="11927338"/>
            <a:ext cx="8022946" cy="3705777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3050" y="19043032"/>
            <a:ext cx="14124322" cy="774638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9597" y="8436711"/>
            <a:ext cx="7880165" cy="396272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4950" y="13933016"/>
            <a:ext cx="7809460" cy="3438496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84950" y="18801227"/>
            <a:ext cx="7862210" cy="4424095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83112" y="8301069"/>
            <a:ext cx="6085897" cy="4168422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7324" y="13431854"/>
            <a:ext cx="6152732" cy="434514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57538" y="18523129"/>
            <a:ext cx="7038266" cy="4485527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7286" y="7619366"/>
            <a:ext cx="10647465" cy="3453232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34456713" y="12794764"/>
            <a:ext cx="1128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Diastolic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34456713" y="17862895"/>
            <a:ext cx="786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contractile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54213" y="8969506"/>
            <a:ext cx="7873330" cy="2320334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21068794" y="15729917"/>
            <a:ext cx="361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after RT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9953238" y="11538997"/>
            <a:ext cx="522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CD31 </a:t>
            </a:r>
            <a:r>
              <a:rPr lang="de-DE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de-DE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2"/>
          <p:cNvSpPr txBox="1">
            <a:spLocks noChangeArrowheads="1"/>
          </p:cNvSpPr>
          <p:nvPr/>
        </p:nvSpPr>
        <p:spPr bwMode="auto">
          <a:xfrm>
            <a:off x="9138070" y="3434870"/>
            <a:ext cx="330098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Simone M. Mrotzek1, Florian Wirsdörfer2, Sebastian Korste1, Lars Michel1, Lena Gockeln2, Ulrike Hendgen-Cotta1,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Verena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Jendrossek2,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Tienush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Rassaf1, Matthias Totzeck1</a:t>
            </a:r>
            <a:endParaRPr lang="en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7"/>
          <p:cNvSpPr txBox="1">
            <a:spLocks noChangeArrowheads="1"/>
          </p:cNvSpPr>
          <p:nvPr/>
        </p:nvSpPr>
        <p:spPr bwMode="auto">
          <a:xfrm>
            <a:off x="7275043" y="4912632"/>
            <a:ext cx="3671316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de-DE" sz="4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de-DE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1Department of Cardiology and Vascular Medicine, West German Heart and Vascular Center, Medical Faculty, University Hospital Essen, </a:t>
            </a:r>
            <a:r>
              <a:rPr lang="en-US" altLang="de-DE" sz="4800" b="1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Hufelandstr</a:t>
            </a:r>
            <a:r>
              <a:rPr lang="en-US" altLang="de-DE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. 55, 45147 </a:t>
            </a:r>
            <a:r>
              <a:rPr lang="en-US" altLang="de-DE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Essen  </a:t>
            </a:r>
            <a:endParaRPr lang="en-US" altLang="de-DE" sz="48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de-DE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2Institute </a:t>
            </a:r>
            <a:r>
              <a:rPr lang="en-US" altLang="de-DE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of Cell Biology (Cancer Research), University Hospital Essen </a:t>
            </a:r>
          </a:p>
          <a:p>
            <a:pPr algn="ctr"/>
            <a:endParaRPr lang="en-US" alt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1"/>
          <p:cNvSpPr txBox="1">
            <a:spLocks noChangeArrowheads="1"/>
          </p:cNvSpPr>
          <p:nvPr/>
        </p:nvSpPr>
        <p:spPr bwMode="auto">
          <a:xfrm>
            <a:off x="10654210" y="1071610"/>
            <a:ext cx="299603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Thoracic irradiation leads to endothelial damage and differential immune response in mice</a:t>
            </a:r>
            <a:endParaRPr lang="en-DE" sz="6000" b="1" dirty="0">
              <a:latin typeface="Arial" panose="020B0604020202020204" pitchFamily="34" charset="0"/>
              <a:ea typeface="PMingLiU-ExtB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753391" y="27611564"/>
            <a:ext cx="357564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presentation is the intellectual property of the author. Contact at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simone.mrotzek@uk-essen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permission to reprint and/or distribute</a:t>
            </a:r>
            <a:r>
              <a:rPr lang="en-US" dirty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_A0_hoch-201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lnSpc>
            <a:spcPts val="4000"/>
          </a:lnSpc>
          <a:defRPr sz="4400" dirty="0" smtClean="0">
            <a:latin typeface="TheMix B7 Bold" pitchFamily="50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Benutzerdefiniert</PresentationFormat>
  <Paragraphs>25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PMingLiU-ExtB</vt:lpstr>
      <vt:lpstr>Arial</vt:lpstr>
      <vt:lpstr>Calibri</vt:lpstr>
      <vt:lpstr>Tahoma</vt:lpstr>
      <vt:lpstr>ヒラギノ角ゴ Pro W3</vt:lpstr>
      <vt:lpstr>Poster_A0_hoch-2013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</dc:creator>
  <cp:lastModifiedBy>Simone Mrotzek</cp:lastModifiedBy>
  <cp:revision>354</cp:revision>
  <cp:lastPrinted>2018-01-19T09:24:57Z</cp:lastPrinted>
  <dcterms:created xsi:type="dcterms:W3CDTF">2016-03-24T22:13:18Z</dcterms:created>
  <dcterms:modified xsi:type="dcterms:W3CDTF">2021-09-08T20:12:47Z</dcterms:modified>
</cp:coreProperties>
</file>