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9" r:id="rId2"/>
  </p:sldIdLst>
  <p:sldSz cx="51206400" cy="28803600"/>
  <p:notesSz cx="6858000" cy="9144000"/>
  <p:defaultTextStyle>
    <a:defPPr>
      <a:defRPr lang="de-DE"/>
    </a:defPPr>
    <a:lvl1pPr algn="l" defTabSz="3505200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751013" indent="-1293813" algn="l" defTabSz="3505200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3505200" indent="-2590800" algn="l" defTabSz="3505200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5259388" indent="-3887788" algn="l" defTabSz="3505200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7013575" indent="-5184775" algn="l" defTabSz="3505200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9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88E"/>
    <a:srgbClr val="13235B"/>
    <a:srgbClr val="FFFFFF"/>
    <a:srgbClr val="1F497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6" autoAdjust="0"/>
    <p:restoredTop sz="95205" autoAdjust="0"/>
  </p:normalViewPr>
  <p:slideViewPr>
    <p:cSldViewPr snapToGrid="0">
      <p:cViewPr varScale="1">
        <p:scale>
          <a:sx n="25" d="100"/>
          <a:sy n="25" d="100"/>
        </p:scale>
        <p:origin x="1206" y="162"/>
      </p:cViewPr>
      <p:guideLst>
        <p:guide orient="horz" pos="2359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08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4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" y="1"/>
            <a:ext cx="2435332" cy="5274434"/>
          </a:xfrm>
          <a:prstGeom prst="rect">
            <a:avLst/>
          </a:prstGeom>
          <a:solidFill>
            <a:srgbClr val="00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85510" eaLnBrk="1" hangingPunct="1">
              <a:defRPr/>
            </a:pPr>
            <a:endParaRPr lang="de-DE" sz="5516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81" y="5235978"/>
            <a:ext cx="45672531" cy="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1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81" y="27681235"/>
            <a:ext cx="45672531" cy="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48771070" y="27681235"/>
            <a:ext cx="2435332" cy="1122366"/>
          </a:xfrm>
          <a:prstGeom prst="rect">
            <a:avLst/>
          </a:prstGeom>
          <a:solidFill>
            <a:srgbClr val="FA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85510" eaLnBrk="1" hangingPunct="1">
              <a:defRPr/>
            </a:pPr>
            <a:endParaRPr lang="de-DE" sz="5516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26"/>
          <a:stretch/>
        </p:blipFill>
        <p:spPr>
          <a:xfrm>
            <a:off x="3807027" y="616233"/>
            <a:ext cx="5503020" cy="3842277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11204" b="-4322"/>
          <a:stretch/>
        </p:blipFill>
        <p:spPr>
          <a:xfrm>
            <a:off x="2572072" y="27770673"/>
            <a:ext cx="5313140" cy="97402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93"/>
          <a:stretch/>
        </p:blipFill>
        <p:spPr>
          <a:xfrm>
            <a:off x="40794291" y="1145575"/>
            <a:ext cx="7976781" cy="2297988"/>
          </a:xfrm>
          <a:prstGeom prst="rect">
            <a:avLst/>
          </a:prstGeom>
        </p:spPr>
      </p:pic>
      <p:sp>
        <p:nvSpPr>
          <p:cNvPr id="9" name="Textfeld 131"/>
          <p:cNvSpPr txBox="1">
            <a:spLocks noChangeArrowheads="1"/>
          </p:cNvSpPr>
          <p:nvPr userDrawn="1"/>
        </p:nvSpPr>
        <p:spPr bwMode="auto">
          <a:xfrm>
            <a:off x="4" y="27257851"/>
            <a:ext cx="51206400" cy="39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692"/>
              </a:lnSpc>
            </a:pPr>
            <a:r>
              <a:rPr lang="en-US" altLang="de-DE" sz="1346" dirty="0">
                <a:latin typeface="Arial" panose="020B0604020202020204" pitchFamily="34" charset="0"/>
                <a:cs typeface="Arial" panose="020B0604020202020204" pitchFamily="34" charset="0"/>
              </a:rPr>
              <a:t>I DO NOT have a financial interest/arrangement or affiliation with one or more organizations that could be perceived as a real or apparent conflict of interest in the context of the subject of this presentation.</a:t>
            </a:r>
            <a:endParaRPr lang="de-DE" altLang="de-DE" sz="13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2808472" rtl="0" eaLnBrk="0" fontAlgn="base" hangingPunct="0">
        <a:spcBef>
          <a:spcPct val="0"/>
        </a:spcBef>
        <a:spcAft>
          <a:spcPct val="0"/>
        </a:spcAft>
        <a:defRPr sz="1345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808472" rtl="0" eaLnBrk="0" fontAlgn="base" hangingPunct="0">
        <a:spcBef>
          <a:spcPct val="0"/>
        </a:spcBef>
        <a:spcAft>
          <a:spcPct val="0"/>
        </a:spcAft>
        <a:defRPr sz="13459">
          <a:solidFill>
            <a:schemeClr val="tx1"/>
          </a:solidFill>
          <a:latin typeface="Calibri" pitchFamily="34" charset="0"/>
        </a:defRPr>
      </a:lvl2pPr>
      <a:lvl3pPr algn="ctr" defTabSz="2808472" rtl="0" eaLnBrk="0" fontAlgn="base" hangingPunct="0">
        <a:spcBef>
          <a:spcPct val="0"/>
        </a:spcBef>
        <a:spcAft>
          <a:spcPct val="0"/>
        </a:spcAft>
        <a:defRPr sz="13459">
          <a:solidFill>
            <a:schemeClr val="tx1"/>
          </a:solidFill>
          <a:latin typeface="Calibri" pitchFamily="34" charset="0"/>
        </a:defRPr>
      </a:lvl3pPr>
      <a:lvl4pPr algn="ctr" defTabSz="2808472" rtl="0" eaLnBrk="0" fontAlgn="base" hangingPunct="0">
        <a:spcBef>
          <a:spcPct val="0"/>
        </a:spcBef>
        <a:spcAft>
          <a:spcPct val="0"/>
        </a:spcAft>
        <a:defRPr sz="13459">
          <a:solidFill>
            <a:schemeClr val="tx1"/>
          </a:solidFill>
          <a:latin typeface="Calibri" pitchFamily="34" charset="0"/>
        </a:defRPr>
      </a:lvl4pPr>
      <a:lvl5pPr algn="ctr" defTabSz="2808472" rtl="0" eaLnBrk="0" fontAlgn="base" hangingPunct="0">
        <a:spcBef>
          <a:spcPct val="0"/>
        </a:spcBef>
        <a:spcAft>
          <a:spcPct val="0"/>
        </a:spcAft>
        <a:defRPr sz="13459">
          <a:solidFill>
            <a:schemeClr val="tx1"/>
          </a:solidFill>
          <a:latin typeface="Calibri" pitchFamily="34" charset="0"/>
        </a:defRPr>
      </a:lvl5pPr>
      <a:lvl6pPr marL="307599" algn="ctr" defTabSz="2808976" rtl="0" eaLnBrk="1" fontAlgn="base" hangingPunct="1">
        <a:spcBef>
          <a:spcPct val="0"/>
        </a:spcBef>
        <a:spcAft>
          <a:spcPct val="0"/>
        </a:spcAft>
        <a:defRPr sz="13523">
          <a:solidFill>
            <a:schemeClr val="tx1"/>
          </a:solidFill>
          <a:latin typeface="Calibri" pitchFamily="34" charset="0"/>
        </a:defRPr>
      </a:lvl6pPr>
      <a:lvl7pPr marL="615198" algn="ctr" defTabSz="2808976" rtl="0" eaLnBrk="1" fontAlgn="base" hangingPunct="1">
        <a:spcBef>
          <a:spcPct val="0"/>
        </a:spcBef>
        <a:spcAft>
          <a:spcPct val="0"/>
        </a:spcAft>
        <a:defRPr sz="13523">
          <a:solidFill>
            <a:schemeClr val="tx1"/>
          </a:solidFill>
          <a:latin typeface="Calibri" pitchFamily="34" charset="0"/>
        </a:defRPr>
      </a:lvl7pPr>
      <a:lvl8pPr marL="922797" algn="ctr" defTabSz="2808976" rtl="0" eaLnBrk="1" fontAlgn="base" hangingPunct="1">
        <a:spcBef>
          <a:spcPct val="0"/>
        </a:spcBef>
        <a:spcAft>
          <a:spcPct val="0"/>
        </a:spcAft>
        <a:defRPr sz="13523">
          <a:solidFill>
            <a:schemeClr val="tx1"/>
          </a:solidFill>
          <a:latin typeface="Calibri" pitchFamily="34" charset="0"/>
        </a:defRPr>
      </a:lvl8pPr>
      <a:lvl9pPr marL="1230396" algn="ctr" defTabSz="2808976" rtl="0" eaLnBrk="1" fontAlgn="base" hangingPunct="1">
        <a:spcBef>
          <a:spcPct val="0"/>
        </a:spcBef>
        <a:spcAft>
          <a:spcPct val="0"/>
        </a:spcAft>
        <a:defRPr sz="13523">
          <a:solidFill>
            <a:schemeClr val="tx1"/>
          </a:solidFill>
          <a:latin typeface="Calibri" pitchFamily="34" charset="0"/>
        </a:defRPr>
      </a:lvl9pPr>
    </p:titleStyle>
    <p:bodyStyle>
      <a:lvl1pPr marL="1052243" indent="-1052243" algn="l" defTabSz="28084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759" kern="1200">
          <a:solidFill>
            <a:schemeClr val="tx1"/>
          </a:solidFill>
          <a:latin typeface="+mn-lt"/>
          <a:ea typeface="+mn-ea"/>
          <a:cs typeface="+mn-cs"/>
        </a:defRPr>
      </a:lvl1pPr>
      <a:lvl2pPr marL="2281816" indent="-877046" algn="l" defTabSz="28084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546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/>
        </a:defRPr>
      </a:lvl2pPr>
      <a:lvl3pPr marL="3511390" indent="-700782" algn="l" defTabSz="28084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334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/>
        </a:defRPr>
      </a:lvl3pPr>
      <a:lvl4pPr marL="4916160" indent="-700782" algn="l" defTabSz="28084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058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/>
        </a:defRPr>
      </a:lvl4pPr>
      <a:lvl5pPr marL="6320929" indent="-700782" algn="l" defTabSz="28084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058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/>
        </a:defRPr>
      </a:lvl5pPr>
      <a:lvl6pPr marL="7727103" indent="-702464" algn="l" defTabSz="2809856" rtl="0" eaLnBrk="1" latinLnBrk="0" hangingPunct="1">
        <a:spcBef>
          <a:spcPct val="20000"/>
        </a:spcBef>
        <a:buFont typeface="Arial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6pPr>
      <a:lvl7pPr marL="9132031" indent="-702464" algn="l" defTabSz="2809856" rtl="0" eaLnBrk="1" latinLnBrk="0" hangingPunct="1">
        <a:spcBef>
          <a:spcPct val="20000"/>
        </a:spcBef>
        <a:buFont typeface="Arial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7pPr>
      <a:lvl8pPr marL="10536959" indent="-702464" algn="l" defTabSz="2809856" rtl="0" eaLnBrk="1" latinLnBrk="0" hangingPunct="1">
        <a:spcBef>
          <a:spcPct val="20000"/>
        </a:spcBef>
        <a:buFont typeface="Arial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8pPr>
      <a:lvl9pPr marL="11941886" indent="-702464" algn="l" defTabSz="2809856" rtl="0" eaLnBrk="1" latinLnBrk="0" hangingPunct="1">
        <a:spcBef>
          <a:spcPct val="20000"/>
        </a:spcBef>
        <a:buFont typeface="Arial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1pPr>
      <a:lvl2pPr marL="1404929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2pPr>
      <a:lvl3pPr marL="2809856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3pPr>
      <a:lvl4pPr marL="4214783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4pPr>
      <a:lvl5pPr marL="5619710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5pPr>
      <a:lvl6pPr marL="7024639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6pPr>
      <a:lvl7pPr marL="8429568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7pPr>
      <a:lvl8pPr marL="9834494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8pPr>
      <a:lvl9pPr marL="11239422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t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1991795" y="6286650"/>
            <a:ext cx="14980904" cy="858145"/>
          </a:xfrm>
          <a:prstGeom prst="rect">
            <a:avLst/>
          </a:prstGeom>
          <a:solidFill>
            <a:srgbClr val="0048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defTabSz="3336107">
              <a:defRPr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6" name="Rechteck 25"/>
          <p:cNvSpPr/>
          <p:nvPr/>
        </p:nvSpPr>
        <p:spPr>
          <a:xfrm>
            <a:off x="2005714" y="7341139"/>
            <a:ext cx="14921825" cy="68979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336107">
              <a:defRPr/>
            </a:pPr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2005714" y="14708828"/>
            <a:ext cx="14907905" cy="989293"/>
          </a:xfrm>
          <a:prstGeom prst="rect">
            <a:avLst/>
          </a:prstGeom>
          <a:solidFill>
            <a:srgbClr val="0048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336107">
              <a:defRPr/>
            </a:pP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1991794" y="16162716"/>
            <a:ext cx="14921825" cy="12533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336107">
              <a:defRPr/>
            </a:pPr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1983061" y="17921434"/>
            <a:ext cx="14876655" cy="903212"/>
          </a:xfrm>
          <a:prstGeom prst="rect">
            <a:avLst/>
          </a:prstGeom>
          <a:solidFill>
            <a:srgbClr val="0048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defTabSz="3336107">
              <a:defRPr/>
            </a:pP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2005714" y="19043032"/>
            <a:ext cx="14862735" cy="81416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336107">
              <a:defRPr/>
            </a:pPr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18247058" y="6288434"/>
            <a:ext cx="14980903" cy="817061"/>
          </a:xfrm>
          <a:prstGeom prst="rect">
            <a:avLst/>
          </a:prstGeom>
          <a:solidFill>
            <a:srgbClr val="0048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defTabSz="3336107">
              <a:defRPr/>
            </a:pP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18247058" y="7341138"/>
            <a:ext cx="14921825" cy="19790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336107">
              <a:defRPr/>
            </a:pPr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chteck 156"/>
          <p:cNvSpPr/>
          <p:nvPr/>
        </p:nvSpPr>
        <p:spPr>
          <a:xfrm>
            <a:off x="34251900" y="22253504"/>
            <a:ext cx="15016423" cy="967628"/>
          </a:xfrm>
          <a:prstGeom prst="rect">
            <a:avLst/>
          </a:prstGeom>
          <a:solidFill>
            <a:srgbClr val="0048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defTabSz="3336107">
              <a:defRPr/>
            </a:pP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Rechteck 158"/>
          <p:cNvSpPr/>
          <p:nvPr/>
        </p:nvSpPr>
        <p:spPr>
          <a:xfrm>
            <a:off x="34303255" y="23591520"/>
            <a:ext cx="14965067" cy="35396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336107">
              <a:defRPr/>
            </a:pPr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68">
            <a:extLst>
              <a:ext uri="{FF2B5EF4-FFF2-40B4-BE49-F238E27FC236}">
                <a16:creationId xmlns:a16="http://schemas.microsoft.com/office/drawing/2014/main" id="{97AAA768-61E2-412D-92F6-396928FA425D}"/>
              </a:ext>
            </a:extLst>
          </p:cNvPr>
          <p:cNvSpPr/>
          <p:nvPr/>
        </p:nvSpPr>
        <p:spPr>
          <a:xfrm>
            <a:off x="34251900" y="7302440"/>
            <a:ext cx="15016423" cy="14499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336107">
              <a:defRPr/>
            </a:pPr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2255740" y="27736800"/>
            <a:ext cx="5413580" cy="1066800"/>
            <a:chOff x="2255740" y="27736800"/>
            <a:chExt cx="5413580" cy="1066800"/>
          </a:xfrm>
        </p:grpSpPr>
        <p:sp>
          <p:nvSpPr>
            <p:cNvPr id="9" name="Rechteck 8"/>
            <p:cNvSpPr/>
            <p:nvPr/>
          </p:nvSpPr>
          <p:spPr>
            <a:xfrm>
              <a:off x="2255740" y="27736800"/>
              <a:ext cx="541358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de-DE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Grafik 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4652" y="27958839"/>
              <a:ext cx="2941545" cy="465650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2585773" y="573955"/>
            <a:ext cx="10558727" cy="4392995"/>
            <a:chOff x="2471473" y="650155"/>
            <a:chExt cx="10558727" cy="4392995"/>
          </a:xfrm>
        </p:grpSpPr>
        <p:sp>
          <p:nvSpPr>
            <p:cNvPr id="5" name="Rechteck 4"/>
            <p:cNvSpPr/>
            <p:nvPr/>
          </p:nvSpPr>
          <p:spPr>
            <a:xfrm>
              <a:off x="2971800" y="650155"/>
              <a:ext cx="6905169" cy="4392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473" y="1222545"/>
              <a:ext cx="8958527" cy="2577105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/>
          </p:nvSpPr>
          <p:spPr bwMode="auto">
            <a:xfrm>
              <a:off x="4127500" y="1600736"/>
              <a:ext cx="8902700" cy="2657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de-DE" sz="3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University Hospital Essen</a:t>
              </a:r>
            </a:p>
            <a:p>
              <a:pPr>
                <a:lnSpc>
                  <a:spcPts val="4000"/>
                </a:lnSpc>
              </a:pPr>
              <a:r>
                <a:rPr lang="de-DE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West German Heart and </a:t>
              </a:r>
              <a:r>
                <a:rPr lang="de-DE" sz="3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Vascular</a:t>
              </a:r>
              <a:r>
                <a:rPr lang="de-DE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Center</a:t>
              </a:r>
            </a:p>
            <a:p>
              <a:pPr>
                <a:lnSpc>
                  <a:spcPts val="4000"/>
                </a:lnSpc>
              </a:pPr>
              <a:r>
                <a:rPr lang="de-DE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Department </a:t>
              </a:r>
              <a:r>
                <a:rPr lang="de-DE" sz="3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of</a:t>
              </a:r>
              <a:r>
                <a:rPr lang="de-DE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3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Cardiology</a:t>
              </a:r>
              <a:r>
                <a:rPr lang="de-DE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3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and</a:t>
              </a:r>
              <a:r>
                <a:rPr lang="de-DE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3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Vascular</a:t>
              </a:r>
              <a:r>
                <a:rPr lang="de-DE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3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Medicine</a:t>
              </a:r>
              <a:endPara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4000"/>
                </a:lnSpc>
              </a:pPr>
              <a:endPara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4000"/>
                </a:lnSpc>
              </a:pPr>
              <a:endPara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4"/>
            <a:srcRect l="4978" r="77998"/>
            <a:stretch/>
          </p:blipFill>
          <p:spPr>
            <a:xfrm>
              <a:off x="2471473" y="1027891"/>
              <a:ext cx="1577947" cy="2606857"/>
            </a:xfrm>
            <a:prstGeom prst="rect">
              <a:avLst/>
            </a:prstGeom>
          </p:spPr>
        </p:pic>
      </p:grpSp>
      <p:grpSp>
        <p:nvGrpSpPr>
          <p:cNvPr id="7" name="Gruppieren 6"/>
          <p:cNvGrpSpPr/>
          <p:nvPr/>
        </p:nvGrpSpPr>
        <p:grpSpPr>
          <a:xfrm>
            <a:off x="40240435" y="705850"/>
            <a:ext cx="10496037" cy="3093800"/>
            <a:chOff x="40240435" y="705850"/>
            <a:chExt cx="10496037" cy="30938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B8EDDA7-1B79-4FF5-8743-5CBCC5505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40435" y="1188121"/>
              <a:ext cx="10496037" cy="2563478"/>
            </a:xfrm>
            <a:prstGeom prst="rect">
              <a:avLst/>
            </a:prstGeom>
          </p:spPr>
        </p:pic>
        <p:pic>
          <p:nvPicPr>
            <p:cNvPr id="77" name="Grafik 76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34867" y="1203495"/>
              <a:ext cx="1939683" cy="2207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hteck 5"/>
            <p:cNvSpPr/>
            <p:nvPr/>
          </p:nvSpPr>
          <p:spPr>
            <a:xfrm>
              <a:off x="40240436" y="705850"/>
              <a:ext cx="7832510" cy="309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4224627" y="27460575"/>
            <a:ext cx="6981773" cy="1343025"/>
            <a:chOff x="44224627" y="27460575"/>
            <a:chExt cx="6981773" cy="1343025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224627" y="27736799"/>
              <a:ext cx="4361753" cy="1007439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48738780" y="27460575"/>
              <a:ext cx="2467620" cy="1343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1">
            <a:extLst>
              <a:ext uri="{FF2B5EF4-FFF2-40B4-BE49-F238E27FC236}">
                <a16:creationId xmlns:a16="http://schemas.microsoft.com/office/drawing/2014/main" id="{9B4A04B0-BE48-4D34-99B8-F730A2D8B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4539" y="1107037"/>
            <a:ext cx="309652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Left ventricular global longitudinal strain reduction in patients with melanoma and </a:t>
            </a:r>
          </a:p>
          <a:p>
            <a:pPr algn="ctr"/>
            <a:r>
              <a:rPr lang="en-US" sz="6000" dirty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extracardiac immune-related adverse events during immune checkpoint inhibitor therapy</a:t>
            </a:r>
            <a:endParaRPr lang="en-DE" sz="6000" dirty="0">
              <a:latin typeface="Arial" panose="020B0604020202020204" pitchFamily="34" charset="0"/>
              <a:ea typeface="PMingLiU-ExtB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5" name="Textfeld 2">
            <a:extLst>
              <a:ext uri="{FF2B5EF4-FFF2-40B4-BE49-F238E27FC236}">
                <a16:creationId xmlns:a16="http://schemas.microsoft.com/office/drawing/2014/main" id="{C1AE3AAC-81E8-469E-B720-F4311EFB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2580" y="3381745"/>
            <a:ext cx="30965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Raluca I. Mincu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; Julia Pohl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; Simone Mrotzek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; Lars Michel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; Lena Hinrichs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; Lena Lampe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; Tienush Rassaf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; Matthias Totzeck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7">
            <a:extLst>
              <a:ext uri="{FF2B5EF4-FFF2-40B4-BE49-F238E27FC236}">
                <a16:creationId xmlns:a16="http://schemas.microsoft.com/office/drawing/2014/main" id="{A5F70659-8435-4E90-AE32-9F45C58F9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1820" y="4334001"/>
            <a:ext cx="316284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de-DE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Cardiology and Vascular Medicine, West German Heart and Vascular Center, Medical Faculty, University Hospital Essen, </a:t>
            </a:r>
            <a:r>
              <a:rPr lang="en-US" alt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Hufelandstraße</a:t>
            </a:r>
            <a:r>
              <a:rPr lang="en-US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55, 45147 Essen, Germany</a:t>
            </a:r>
          </a:p>
          <a:p>
            <a:pPr algn="ctr"/>
            <a:endParaRPr lang="en-US" alt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570">
            <a:extLst>
              <a:ext uri="{FF2B5EF4-FFF2-40B4-BE49-F238E27FC236}">
                <a16:creationId xmlns:a16="http://schemas.microsoft.com/office/drawing/2014/main" id="{2A9C0520-8C5B-40B5-A345-8C4E3A974AC7}"/>
              </a:ext>
            </a:extLst>
          </p:cNvPr>
          <p:cNvSpPr txBox="1"/>
          <p:nvPr/>
        </p:nvSpPr>
        <p:spPr>
          <a:xfrm>
            <a:off x="2098867" y="7007756"/>
            <a:ext cx="7093517" cy="7848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34987" indent="-434987" algn="just">
              <a:buFont typeface="Arial" panose="020B0604020202020204" pitchFamily="34" charset="0"/>
              <a:buChar char="•"/>
            </a:pP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Immune checkpoint inhibitors (ICI) have increased survival in patients with melanoma. </a:t>
            </a:r>
          </a:p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By unbalancing the immune system, ICI also generate immune-related adverse events (IRAEs) that could affect any tissue, including the heart. </a:t>
            </a:r>
          </a:p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Early detection of IRAEs under ICI therapy is essential to avoid life-threatening adverse events like myocarditis and to maintain patients under the ICI therapy. </a:t>
            </a:r>
            <a:endParaRPr lang="en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4987" indent="-434987" algn="just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4987" indent="-434987" algn="just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D031C9-A841-4EC3-95F4-9E2A3F44D359}"/>
              </a:ext>
            </a:extLst>
          </p:cNvPr>
          <p:cNvSpPr txBox="1"/>
          <p:nvPr/>
        </p:nvSpPr>
        <p:spPr bwMode="auto">
          <a:xfrm>
            <a:off x="9445250" y="7492206"/>
            <a:ext cx="7093517" cy="57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Mechanism of action of ICI therapy</a:t>
            </a:r>
            <a:endParaRPr lang="en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147">
            <a:extLst>
              <a:ext uri="{FF2B5EF4-FFF2-40B4-BE49-F238E27FC236}">
                <a16:creationId xmlns:a16="http://schemas.microsoft.com/office/drawing/2014/main" id="{E6DE379F-07D2-4B49-B7C9-40CC2C973681}"/>
              </a:ext>
            </a:extLst>
          </p:cNvPr>
          <p:cNvSpPr txBox="1"/>
          <p:nvPr/>
        </p:nvSpPr>
        <p:spPr>
          <a:xfrm>
            <a:off x="2098867" y="16233080"/>
            <a:ext cx="14873831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To determine whether patients treated with ICI that develop extra-cardiac IRAEs additionally show a subclinical impairment of the heart function.</a:t>
            </a:r>
            <a:endParaRPr lang="de-DE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105181-A4C3-4731-A4E9-D95F14D3804E}"/>
              </a:ext>
            </a:extLst>
          </p:cNvPr>
          <p:cNvSpPr txBox="1"/>
          <p:nvPr/>
        </p:nvSpPr>
        <p:spPr bwMode="auto">
          <a:xfrm>
            <a:off x="2255740" y="19054856"/>
            <a:ext cx="14469191" cy="159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Patients with stage III and IV melanoma without established cardiac disease were evaluated in our cardio-oncology unit between July 2018 and December 2019. </a:t>
            </a:r>
            <a:endParaRPr lang="en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10">
            <a:extLst>
              <a:ext uri="{FF2B5EF4-FFF2-40B4-BE49-F238E27FC236}">
                <a16:creationId xmlns:a16="http://schemas.microsoft.com/office/drawing/2014/main" id="{041F3D8C-D2E7-4102-82DC-DB26F52C9376}"/>
              </a:ext>
            </a:extLst>
          </p:cNvPr>
          <p:cNvSpPr txBox="1"/>
          <p:nvPr/>
        </p:nvSpPr>
        <p:spPr>
          <a:xfrm>
            <a:off x="18554660" y="7821581"/>
            <a:ext cx="12401815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Patient characteristics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04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3DD5811-74D4-4320-90D2-BC247636E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132393"/>
              </p:ext>
            </p:extLst>
          </p:nvPr>
        </p:nvGraphicFramePr>
        <p:xfrm>
          <a:off x="18776630" y="8722418"/>
          <a:ext cx="13867307" cy="52172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86963">
                  <a:extLst>
                    <a:ext uri="{9D8B030D-6E8A-4147-A177-3AD203B41FA5}">
                      <a16:colId xmlns:a16="http://schemas.microsoft.com/office/drawing/2014/main" val="3493625053"/>
                    </a:ext>
                  </a:extLst>
                </a:gridCol>
                <a:gridCol w="3695231">
                  <a:extLst>
                    <a:ext uri="{9D8B030D-6E8A-4147-A177-3AD203B41FA5}">
                      <a16:colId xmlns:a16="http://schemas.microsoft.com/office/drawing/2014/main" val="1826405855"/>
                    </a:ext>
                  </a:extLst>
                </a:gridCol>
                <a:gridCol w="3793115">
                  <a:extLst>
                    <a:ext uri="{9D8B030D-6E8A-4147-A177-3AD203B41FA5}">
                      <a16:colId xmlns:a16="http://schemas.microsoft.com/office/drawing/2014/main" val="201862872"/>
                    </a:ext>
                  </a:extLst>
                </a:gridCol>
                <a:gridCol w="1991998">
                  <a:extLst>
                    <a:ext uri="{9D8B030D-6E8A-4147-A177-3AD203B41FA5}">
                      <a16:colId xmlns:a16="http://schemas.microsoft.com/office/drawing/2014/main" val="1539029410"/>
                    </a:ext>
                  </a:extLst>
                </a:gridCol>
              </a:tblGrid>
              <a:tr h="983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1 (n = 22)</a:t>
                      </a:r>
                      <a:endParaRPr lang="en-DE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 IRAEs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2 (n = 46)</a:t>
                      </a:r>
                      <a:endParaRPr lang="en-DE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without IRAEs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de-DE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291786"/>
                  </a:ext>
                </a:extLst>
              </a:tr>
              <a:tr h="4579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(years)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± </a:t>
                      </a: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± </a:t>
                      </a: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988075"/>
                  </a:ext>
                </a:extLst>
              </a:tr>
              <a:tr h="4579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(%)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329155"/>
                  </a:ext>
                </a:extLst>
              </a:tr>
              <a:tr h="5038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Arterial</a:t>
                      </a: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47.6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401484"/>
                  </a:ext>
                </a:extLst>
              </a:tr>
              <a:tr h="5196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562257"/>
                  </a:ext>
                </a:extLst>
              </a:tr>
              <a:tr h="4579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Dyslipidemia </a:t>
                      </a: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178554"/>
                  </a:ext>
                </a:extLst>
              </a:tr>
              <a:tr h="4579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 </a:t>
                      </a: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723736"/>
                  </a:ext>
                </a:extLst>
              </a:tr>
              <a:tr h="5196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Metastatic disease </a:t>
                      </a: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817747"/>
                  </a:ext>
                </a:extLst>
              </a:tr>
              <a:tr h="7212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</a:t>
                      </a: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therapy</a:t>
                      </a: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72.7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254939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77AF1AB1-C392-488B-9F66-8E933D02F0AA}"/>
              </a:ext>
            </a:extLst>
          </p:cNvPr>
          <p:cNvSpPr txBox="1"/>
          <p:nvPr/>
        </p:nvSpPr>
        <p:spPr bwMode="auto">
          <a:xfrm>
            <a:off x="18776630" y="14668689"/>
            <a:ext cx="13867307" cy="36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Patients in Group 1 developed the following extracardiac IRAEs: colitis (n=10), thyroiditis/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hypophysitis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(n=8), hepatitis (n=2), and pneumonitis (n=2). Two patients developed immune related myocarditis and were excluded from the final analysis. </a:t>
            </a:r>
            <a:r>
              <a:rPr 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Patients with combination ICI therapy had a 5 times higher risk to develop extra-cardiac IRAEs (OR 5.33, 95% CI (1.07-26.61), p = 0.04). </a:t>
            </a:r>
          </a:p>
          <a:p>
            <a:pPr algn="just">
              <a:lnSpc>
                <a:spcPts val="4000"/>
              </a:lnSpc>
            </a:pPr>
            <a:endParaRPr lang="en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72">
            <a:extLst>
              <a:ext uri="{FF2B5EF4-FFF2-40B4-BE49-F238E27FC236}">
                <a16:creationId xmlns:a16="http://schemas.microsoft.com/office/drawing/2014/main" id="{B68C3971-7FA4-4FDD-9DB3-68E0E5A54F9A}"/>
              </a:ext>
            </a:extLst>
          </p:cNvPr>
          <p:cNvSpPr txBox="1"/>
          <p:nvPr/>
        </p:nvSpPr>
        <p:spPr>
          <a:xfrm>
            <a:off x="18745160" y="18342085"/>
            <a:ext cx="13898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LV systolic function parameter were similar at baseline and follow-up  between the two groups, except for the LV global longitudinal strain (GLS). </a:t>
            </a:r>
            <a:endParaRPr lang="de-DE" sz="304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3E4EC6C-3C24-4E72-A967-443BE167D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8615"/>
              </p:ext>
            </p:extLst>
          </p:nvPr>
        </p:nvGraphicFramePr>
        <p:xfrm>
          <a:off x="18776630" y="20250825"/>
          <a:ext cx="13898777" cy="59423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96919">
                  <a:extLst>
                    <a:ext uri="{9D8B030D-6E8A-4147-A177-3AD203B41FA5}">
                      <a16:colId xmlns:a16="http://schemas.microsoft.com/office/drawing/2014/main" val="3351133380"/>
                    </a:ext>
                  </a:extLst>
                </a:gridCol>
                <a:gridCol w="3703615">
                  <a:extLst>
                    <a:ext uri="{9D8B030D-6E8A-4147-A177-3AD203B41FA5}">
                      <a16:colId xmlns:a16="http://schemas.microsoft.com/office/drawing/2014/main" val="1392532444"/>
                    </a:ext>
                  </a:extLst>
                </a:gridCol>
                <a:gridCol w="3801724">
                  <a:extLst>
                    <a:ext uri="{9D8B030D-6E8A-4147-A177-3AD203B41FA5}">
                      <a16:colId xmlns:a16="http://schemas.microsoft.com/office/drawing/2014/main" val="4042664801"/>
                    </a:ext>
                  </a:extLst>
                </a:gridCol>
                <a:gridCol w="1996519">
                  <a:extLst>
                    <a:ext uri="{9D8B030D-6E8A-4147-A177-3AD203B41FA5}">
                      <a16:colId xmlns:a16="http://schemas.microsoft.com/office/drawing/2014/main" val="833165854"/>
                    </a:ext>
                  </a:extLst>
                </a:gridCol>
              </a:tblGrid>
              <a:tr h="1134133">
                <a:tc>
                  <a:txBody>
                    <a:bodyPr/>
                    <a:lstStyle/>
                    <a:p>
                      <a:pPr marL="0" marR="0" lvl="0" indent="0" algn="just" defTabSz="28098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DE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1 (n = 22)</a:t>
                      </a:r>
                      <a:endParaRPr lang="en-DE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 IRAE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2 (n = 46)</a:t>
                      </a:r>
                      <a:endParaRPr lang="en-DE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without IRAE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de-DE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42551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2D LVEF (%)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60.9 ± </a:t>
                      </a: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58.9 ± </a:t>
                      </a: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298354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 2D LVEF (%)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58.2 </a:t>
                      </a: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58.2 </a:t>
                      </a: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6.3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347678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3D LVEF </a:t>
                      </a: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61.6 ± 5.4 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59.7 </a:t>
                      </a: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6.1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0615549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 3D LVEF </a:t>
                      </a: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58.5 ± 3.5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61.9 ± 5.8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797767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GLS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 ± 1.8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-21.4 ± 2.1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016958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</a:t>
                      </a:r>
                      <a:r>
                        <a:rPr lang="de-DE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GLS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-18.8 ± 2.6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 ± 1.2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137117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GCS </a:t>
                      </a: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-28.5 ± 7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-29.8 ± 5.8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042757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 GCS </a:t>
                      </a: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 ± 4.8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-31.3 ± 7.7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772471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GRS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62.2 ± 14.5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 ± 10.3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5964975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</a:t>
                      </a:r>
                      <a:r>
                        <a:rPr lang="de-DE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GRS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50.46 ±</a:t>
                      </a: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62.5 ± 12.5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451988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859D7BDB-58F5-4898-9439-4F79692142A7}"/>
              </a:ext>
            </a:extLst>
          </p:cNvPr>
          <p:cNvSpPr txBox="1"/>
          <p:nvPr/>
        </p:nvSpPr>
        <p:spPr bwMode="auto">
          <a:xfrm>
            <a:off x="18776629" y="26434288"/>
            <a:ext cx="13867307" cy="118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LVEF =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bidimensional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left ventricular ejection fraction;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LVE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tridimensional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left ventricular ejection fraction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GLS = global longitudinal strain; GCS = global circumferential strain; GRS = global radial strain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endParaRPr lang="en-DE" sz="4400" b="1" dirty="0">
              <a:latin typeface="TheMix B7 Bold" pitchFamily="50" charset="0"/>
              <a:cs typeface="Arial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768371ED-55B9-40EB-B111-2A8DD18E9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09687"/>
              </p:ext>
            </p:extLst>
          </p:nvPr>
        </p:nvGraphicFramePr>
        <p:xfrm>
          <a:off x="34849053" y="15843072"/>
          <a:ext cx="13737326" cy="51090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45843">
                  <a:extLst>
                    <a:ext uri="{9D8B030D-6E8A-4147-A177-3AD203B41FA5}">
                      <a16:colId xmlns:a16="http://schemas.microsoft.com/office/drawing/2014/main" val="3351133380"/>
                    </a:ext>
                  </a:extLst>
                </a:gridCol>
                <a:gridCol w="3660593">
                  <a:extLst>
                    <a:ext uri="{9D8B030D-6E8A-4147-A177-3AD203B41FA5}">
                      <a16:colId xmlns:a16="http://schemas.microsoft.com/office/drawing/2014/main" val="1392532444"/>
                    </a:ext>
                  </a:extLst>
                </a:gridCol>
                <a:gridCol w="3757563">
                  <a:extLst>
                    <a:ext uri="{9D8B030D-6E8A-4147-A177-3AD203B41FA5}">
                      <a16:colId xmlns:a16="http://schemas.microsoft.com/office/drawing/2014/main" val="4042664801"/>
                    </a:ext>
                  </a:extLst>
                </a:gridCol>
                <a:gridCol w="1973327">
                  <a:extLst>
                    <a:ext uri="{9D8B030D-6E8A-4147-A177-3AD203B41FA5}">
                      <a16:colId xmlns:a16="http://schemas.microsoft.com/office/drawing/2014/main" val="833165854"/>
                    </a:ext>
                  </a:extLst>
                </a:gridCol>
              </a:tblGrid>
              <a:tr h="1262435">
                <a:tc>
                  <a:txBody>
                    <a:bodyPr/>
                    <a:lstStyle/>
                    <a:p>
                      <a:pPr marL="0" marR="0" lvl="0" indent="0" algn="just" defTabSz="280985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1 (n = 22)</a:t>
                      </a:r>
                      <a:endParaRPr lang="en-DE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 IRAEs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2 (n = 46)</a:t>
                      </a:r>
                      <a:endParaRPr lang="en-DE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without IRAEs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de-DE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42551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E/A 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± 0.3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± 0.4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652407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</a:t>
                      </a:r>
                      <a:r>
                        <a:rPr lang="de-DE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E/A 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± 0.2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± 0.4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1039990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DT (ms</a:t>
                      </a: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 ± 70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197.8 ± 35.1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069915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 DT (ms)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198.25 ± 58.9 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196.2 ± 54.5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378189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E/E‘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 ± 5.8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± 2.4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157074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</a:t>
                      </a:r>
                      <a:r>
                        <a:rPr lang="de-DE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E/E‘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± 1.5 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 ± 1.7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273370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LA Strain </a:t>
                      </a: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-10.5 ± 2.9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-12.2 ± 2.8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463983"/>
                  </a:ext>
                </a:extLst>
              </a:tr>
              <a:tr h="405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 LA Strain </a:t>
                      </a: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DE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-8.1 ± </a:t>
                      </a: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-10.6 ± 3.8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  <a:endParaRPr lang="en-DE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6407763"/>
                  </a:ext>
                </a:extLst>
              </a:tr>
            </a:tbl>
          </a:graphicData>
        </a:graphic>
      </p:graphicFrame>
      <p:sp>
        <p:nvSpPr>
          <p:cNvPr id="53" name="Textfeld 219">
            <a:extLst>
              <a:ext uri="{FF2B5EF4-FFF2-40B4-BE49-F238E27FC236}">
                <a16:creationId xmlns:a16="http://schemas.microsoft.com/office/drawing/2014/main" id="{E250653C-6AC9-4801-9EE9-2D487847E794}"/>
              </a:ext>
            </a:extLst>
          </p:cNvPr>
          <p:cNvSpPr txBox="1"/>
          <p:nvPr/>
        </p:nvSpPr>
        <p:spPr>
          <a:xfrm>
            <a:off x="34443243" y="23240785"/>
            <a:ext cx="14757443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abnormal function of the immune system triggered by ICI therapy in patients with extra-cardiac IRAEs seems to induce a subclinical left ventricular dysfunction, signalized by a reduction of the GLS. However, the diagnosis criteria for myocarditis could be fulfilled in only two patients. The mechanism of these changes needs to be further investigated and addressed.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4FE59B-563D-4AEB-B8D0-6CAA26E5C95A}"/>
              </a:ext>
            </a:extLst>
          </p:cNvPr>
          <p:cNvSpPr txBox="1"/>
          <p:nvPr/>
        </p:nvSpPr>
        <p:spPr bwMode="auto">
          <a:xfrm>
            <a:off x="13524882" y="13753346"/>
            <a:ext cx="8241976" cy="5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Varricchi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et al. Circulation 2017</a:t>
            </a:r>
            <a:endParaRPr lang="en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D81B406-0BF2-4255-AFD4-31155B5C3E25}"/>
              </a:ext>
            </a:extLst>
          </p:cNvPr>
          <p:cNvSpPr txBox="1"/>
          <p:nvPr/>
        </p:nvSpPr>
        <p:spPr bwMode="auto">
          <a:xfrm>
            <a:off x="9526598" y="12436693"/>
            <a:ext cx="69721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Checkpoint inhibitors stimulate T-cell activation. Monoclonal antibodies targeting CTLA-4 (ipilimumab), PD-1 (nivolumab, pembrolizumab), and PD-L1 (atezolizumab, avelumab, durvalumab) block immune inhibitory checkpoints (CTLA-4, PD-1, and PD-L1, respectively) and restore antitumor immune response, resulting in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cell death via release of cytolytic molecules.</a:t>
            </a:r>
            <a:endParaRPr lang="en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5CB79D57-1341-408F-AA77-5DA4A44505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5173" y="8372682"/>
            <a:ext cx="6929297" cy="391610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E7F2B-3C54-49D4-A53B-494F75FB6E49}"/>
              </a:ext>
            </a:extLst>
          </p:cNvPr>
          <p:cNvGrpSpPr/>
          <p:nvPr/>
        </p:nvGrpSpPr>
        <p:grpSpPr>
          <a:xfrm>
            <a:off x="2675632" y="20706255"/>
            <a:ext cx="13435880" cy="6332172"/>
            <a:chOff x="2675632" y="20706255"/>
            <a:chExt cx="13435880" cy="63321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5D351D-2355-4680-975C-B5DEEC8AB1F8}"/>
                </a:ext>
              </a:extLst>
            </p:cNvPr>
            <p:cNvGrpSpPr/>
            <p:nvPr/>
          </p:nvGrpSpPr>
          <p:grpSpPr>
            <a:xfrm>
              <a:off x="2675632" y="20706255"/>
              <a:ext cx="13435880" cy="6332172"/>
              <a:chOff x="2675632" y="20706255"/>
              <a:chExt cx="13435880" cy="6332172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881ACFA3-7F4E-4896-91D2-F75A635D13F6}"/>
                  </a:ext>
                </a:extLst>
              </p:cNvPr>
              <p:cNvGrpSpPr/>
              <p:nvPr/>
            </p:nvGrpSpPr>
            <p:grpSpPr>
              <a:xfrm>
                <a:off x="2675632" y="20706255"/>
                <a:ext cx="13435880" cy="1883599"/>
                <a:chOff x="3401730" y="21417409"/>
                <a:chExt cx="7424389" cy="1883599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56147946-C46F-466B-9EB6-8FF5E94DCA5A}"/>
                    </a:ext>
                  </a:extLst>
                </p:cNvPr>
                <p:cNvGrpSpPr/>
                <p:nvPr/>
              </p:nvGrpSpPr>
              <p:grpSpPr>
                <a:xfrm>
                  <a:off x="3401730" y="21417409"/>
                  <a:ext cx="7424389" cy="1883599"/>
                  <a:chOff x="195822" y="1756534"/>
                  <a:chExt cx="6827724" cy="1503300"/>
                </a:xfrm>
              </p:grpSpPr>
              <p:sp>
                <p:nvSpPr>
                  <p:cNvPr id="67" name="Arrow: Pentagon 66">
                    <a:extLst>
                      <a:ext uri="{FF2B5EF4-FFF2-40B4-BE49-F238E27FC236}">
                        <a16:creationId xmlns:a16="http://schemas.microsoft.com/office/drawing/2014/main" id="{F2CB6F95-3A4F-46FE-8F84-0D53AA23AA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5822" y="2441361"/>
                    <a:ext cx="6827724" cy="506027"/>
                  </a:xfrm>
                  <a:prstGeom prst="homePlat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accent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de-DE"/>
                    </a:defPPr>
                    <a:lvl1pPr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1751013" indent="-1293813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3505200" indent="-2590800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5259388" indent="-3887788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7013575" indent="-5184775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TextBox 29">
                    <a:extLst>
                      <a:ext uri="{FF2B5EF4-FFF2-40B4-BE49-F238E27FC236}">
                        <a16:creationId xmlns:a16="http://schemas.microsoft.com/office/drawing/2014/main" id="{349F3157-E976-473B-9596-C52C64F0C1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526" y="1756534"/>
                    <a:ext cx="2301922" cy="29476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de-DE"/>
                    </a:defPPr>
                    <a:lvl1pPr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1751013" indent="-1293813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3505200" indent="-2590800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5259388" indent="-3887788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7013575" indent="-5184775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de-DE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Baseline &lt; 30 days  </a:t>
                    </a:r>
                    <a:endParaRPr lang="en-US" altLang="de-DE" sz="2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1" name="Straight Arrow Connector 70">
                    <a:extLst>
                      <a:ext uri="{FF2B5EF4-FFF2-40B4-BE49-F238E27FC236}">
                        <a16:creationId xmlns:a16="http://schemas.microsoft.com/office/drawing/2014/main" id="{022DE8B5-CD67-44D2-ACEA-AE3BBAEB6CE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499111" y="2085508"/>
                    <a:ext cx="7402" cy="331194"/>
                  </a:xfrm>
                  <a:prstGeom prst="straightConnector1">
                    <a:avLst/>
                  </a:prstGeom>
                  <a:noFill/>
                  <a:ln w="31750">
                    <a:solidFill>
                      <a:schemeClr val="accent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" name="Straight Arrow Connector 71">
                    <a:extLst>
                      <a:ext uri="{FF2B5EF4-FFF2-40B4-BE49-F238E27FC236}">
                        <a16:creationId xmlns:a16="http://schemas.microsoft.com/office/drawing/2014/main" id="{9E29A39C-A74B-4B1F-AEE9-D323390BBB7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338263" y="2064586"/>
                    <a:ext cx="9078" cy="306410"/>
                  </a:xfrm>
                  <a:prstGeom prst="straightConnector1">
                    <a:avLst/>
                  </a:prstGeom>
                  <a:noFill/>
                  <a:ln w="31750">
                    <a:solidFill>
                      <a:schemeClr val="accent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4" name="OTLSHAPE_TB_00000000000000000000000000000000_TodayMarkerShape">
                    <a:extLst>
                      <a:ext uri="{FF2B5EF4-FFF2-40B4-BE49-F238E27FC236}">
                        <a16:creationId xmlns:a16="http://schemas.microsoft.com/office/drawing/2014/main" id="{832E9DEE-A05E-42A3-B09E-BC27A856562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49638" y="1920832"/>
                    <a:ext cx="1518362" cy="1339002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53640926-AAD7-44D8-BBD7-CCE9431645EC}">
                      <a14:shadowObscured xmlns:a14="http://schemas.microsoft.com/office/drawing/2010/main" val="1"/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de-DE"/>
                    </a:defPPr>
                    <a:lvl1pPr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1751013" indent="-1293813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3505200" indent="-2590800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5259388" indent="-3887788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7013575" indent="-5184775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" name="OTLSHAPE_TB_00000000000000000000000000000000_TodayMarkerText">
                    <a:extLst>
                      <a:ext uri="{FF2B5EF4-FFF2-40B4-BE49-F238E27FC236}">
                        <a16:creationId xmlns:a16="http://schemas.microsoft.com/office/drawing/2014/main" id="{D9728685-558B-452D-ACD0-5DC56683662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91707" y="2777978"/>
                    <a:ext cx="1028995" cy="245637"/>
                  </a:xfrm>
                  <a:prstGeom prst="rect">
                    <a:avLst/>
                  </a:prstGeom>
                  <a:noFill/>
                </p:spPr>
                <p:txBody>
                  <a:bodyPr vert="horz" wrap="square" lIns="0" tIns="0" rIns="0" bIns="0" rtlCol="0" anchor="ctr" anchorCtr="0">
                    <a:spAutoFit/>
                  </a:bodyPr>
                  <a:lstStyle>
                    <a:defPPr>
                      <a:defRPr lang="de-DE"/>
                    </a:defPPr>
                    <a:lvl1pPr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1751013" indent="-1293813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3505200" indent="-2590800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5259388" indent="-3887788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7013575" indent="-5184775" algn="l" defTabSz="3505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68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de-DE" sz="2000" b="1" spc="-14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ICI </a:t>
                    </a:r>
                    <a:r>
                      <a:rPr lang="de-DE" sz="2000" b="1" spc="-14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therapy</a:t>
                    </a:r>
                    <a:r>
                      <a:rPr lang="de-DE" sz="2000" b="1" spc="-14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de-DE" sz="2000" b="1" spc="-14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start</a:t>
                    </a:r>
                    <a:r>
                      <a:rPr lang="de-DE" sz="2000" b="1" spc="-14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de-DE" sz="1600" b="1" spc="-14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4" name="TextBox 29">
                  <a:extLst>
                    <a:ext uri="{FF2B5EF4-FFF2-40B4-BE49-F238E27FC236}">
                      <a16:creationId xmlns:a16="http://schemas.microsoft.com/office/drawing/2014/main" id="{9B41BB36-F5FC-4220-99C8-9C47FB51D6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23870" y="21436457"/>
                  <a:ext cx="2503084" cy="36933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de-DE"/>
                  </a:defPPr>
                  <a:lvl1pPr algn="l" defTabSz="3505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8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1751013" indent="-1293813" algn="l" defTabSz="3505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8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3505200" indent="-2590800" algn="l" defTabSz="3505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8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5259388" indent="-3887788" algn="l" defTabSz="3505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8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7013575" indent="-5184775" algn="l" defTabSz="3505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8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68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68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68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68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de-DE" sz="18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Follow-up = 30 days  </a:t>
                  </a:r>
                  <a:endParaRPr lang="en-US" altLang="de-DE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E64C9DC-5F45-4BA0-8A01-703FE28D892C}"/>
                  </a:ext>
                </a:extLst>
              </p:cNvPr>
              <p:cNvGrpSpPr/>
              <p:nvPr/>
            </p:nvGrpSpPr>
            <p:grpSpPr>
              <a:xfrm>
                <a:off x="2713732" y="22794572"/>
                <a:ext cx="3790604" cy="4210156"/>
                <a:chOff x="7900464" y="22933371"/>
                <a:chExt cx="3790604" cy="4210156"/>
              </a:xfrm>
            </p:grpSpPr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9F113474-EF1C-43F1-B3B0-B177F4ACC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28" t="17589" r="42357" b="46624"/>
                <a:stretch/>
              </p:blipFill>
              <p:spPr>
                <a:xfrm>
                  <a:off x="8304120" y="23143138"/>
                  <a:ext cx="3086009" cy="2962146"/>
                </a:xfrm>
                <a:prstGeom prst="rect">
                  <a:avLst/>
                </a:prstGeom>
              </p:spPr>
            </p:pic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034D9F04-93FE-497F-A329-20FDA0CD0AF8}"/>
                    </a:ext>
                  </a:extLst>
                </p:cNvPr>
                <p:cNvGrpSpPr/>
                <p:nvPr/>
              </p:nvGrpSpPr>
              <p:grpSpPr>
                <a:xfrm>
                  <a:off x="7900464" y="22933371"/>
                  <a:ext cx="3790604" cy="4210156"/>
                  <a:chOff x="24383105" y="10487799"/>
                  <a:chExt cx="3503265" cy="3817672"/>
                </a:xfrm>
              </p:grpSpPr>
              <p:sp>
                <p:nvSpPr>
                  <p:cNvPr id="80" name="Rechteck 93">
                    <a:extLst>
                      <a:ext uri="{FF2B5EF4-FFF2-40B4-BE49-F238E27FC236}">
                        <a16:creationId xmlns:a16="http://schemas.microsoft.com/office/drawing/2014/main" id="{82083F15-017B-4EE4-B09C-8DED28D820F7}"/>
                      </a:ext>
                    </a:extLst>
                  </p:cNvPr>
                  <p:cNvSpPr/>
                  <p:nvPr/>
                </p:nvSpPr>
                <p:spPr>
                  <a:xfrm>
                    <a:off x="24383105" y="10487799"/>
                    <a:ext cx="3503265" cy="3817672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506466">
                      <a:defRPr/>
                    </a:pPr>
                    <a:endParaRPr lang="de-DE" sz="6899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Textfeld 89">
                    <a:extLst>
                      <a:ext uri="{FF2B5EF4-FFF2-40B4-BE49-F238E27FC236}">
                        <a16:creationId xmlns:a16="http://schemas.microsoft.com/office/drawing/2014/main" id="{3EEE4969-BB18-4550-9415-4AA18F8A607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4499723" y="13363120"/>
                    <a:ext cx="3273450" cy="7535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24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Tridimensional</a:t>
                    </a:r>
                    <a:r>
                      <a:rPr lang="de-DE" sz="2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de-DE" sz="24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echocardiography</a:t>
                    </a:r>
                    <a:endParaRPr lang="de-DE" sz="2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B1764E5-C5B6-4718-A670-570DFEE412AD}"/>
                  </a:ext>
                </a:extLst>
              </p:cNvPr>
              <p:cNvGrpSpPr/>
              <p:nvPr/>
            </p:nvGrpSpPr>
            <p:grpSpPr>
              <a:xfrm>
                <a:off x="7561751" y="22793787"/>
                <a:ext cx="3790604" cy="4210156"/>
                <a:chOff x="11996976" y="22933371"/>
                <a:chExt cx="3790604" cy="4210156"/>
              </a:xfrm>
            </p:grpSpPr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F9DF97A7-EA89-4545-98E7-AA34F4E85D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15" t="16483" r="43560" b="7251"/>
                <a:stretch/>
              </p:blipFill>
              <p:spPr>
                <a:xfrm>
                  <a:off x="12365003" y="23141978"/>
                  <a:ext cx="3086009" cy="2962318"/>
                </a:xfrm>
                <a:prstGeom prst="rect">
                  <a:avLst/>
                </a:prstGeom>
              </p:spPr>
            </p:pic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3F4B8770-5F3D-4819-8A05-EB0429D19F79}"/>
                    </a:ext>
                  </a:extLst>
                </p:cNvPr>
                <p:cNvGrpSpPr/>
                <p:nvPr/>
              </p:nvGrpSpPr>
              <p:grpSpPr>
                <a:xfrm>
                  <a:off x="11996976" y="22933371"/>
                  <a:ext cx="3790604" cy="4210156"/>
                  <a:chOff x="24383105" y="10487799"/>
                  <a:chExt cx="3503265" cy="3817672"/>
                </a:xfrm>
              </p:grpSpPr>
              <p:sp>
                <p:nvSpPr>
                  <p:cNvPr id="85" name="Rechteck 93">
                    <a:extLst>
                      <a:ext uri="{FF2B5EF4-FFF2-40B4-BE49-F238E27FC236}">
                        <a16:creationId xmlns:a16="http://schemas.microsoft.com/office/drawing/2014/main" id="{7FBA46DB-2D55-48AC-9A80-282CB592E874}"/>
                      </a:ext>
                    </a:extLst>
                  </p:cNvPr>
                  <p:cNvSpPr/>
                  <p:nvPr/>
                </p:nvSpPr>
                <p:spPr>
                  <a:xfrm>
                    <a:off x="24383105" y="10487799"/>
                    <a:ext cx="3503265" cy="3817672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506466">
                      <a:defRPr/>
                    </a:pPr>
                    <a:endParaRPr lang="de-DE" sz="6899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" name="Textfeld 89">
                    <a:extLst>
                      <a:ext uri="{FF2B5EF4-FFF2-40B4-BE49-F238E27FC236}">
                        <a16:creationId xmlns:a16="http://schemas.microsoft.com/office/drawing/2014/main" id="{B4B9292D-F9AC-4862-9421-1E542F635BCA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4459214" y="13363120"/>
                    <a:ext cx="3273450" cy="7535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2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Global longitudinal </a:t>
                    </a:r>
                    <a:r>
                      <a:rPr lang="de-DE" sz="24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strain</a:t>
                    </a:r>
                    <a:r>
                      <a:rPr lang="de-DE" sz="2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de-DE" sz="24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analysis</a:t>
                    </a:r>
                    <a:endParaRPr lang="de-DE" sz="2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70EE541-3904-48F6-AC0D-D0BED5CF247D}"/>
                  </a:ext>
                </a:extLst>
              </p:cNvPr>
              <p:cNvGrpSpPr/>
              <p:nvPr/>
            </p:nvGrpSpPr>
            <p:grpSpPr>
              <a:xfrm>
                <a:off x="12320908" y="22828271"/>
                <a:ext cx="3790604" cy="4210156"/>
                <a:chOff x="20319572" y="12028808"/>
                <a:chExt cx="3790604" cy="4210156"/>
              </a:xfrm>
            </p:grpSpPr>
            <p:sp>
              <p:nvSpPr>
                <p:cNvPr id="88" name="Rechteck 93">
                  <a:extLst>
                    <a:ext uri="{FF2B5EF4-FFF2-40B4-BE49-F238E27FC236}">
                      <a16:creationId xmlns:a16="http://schemas.microsoft.com/office/drawing/2014/main" id="{B54CBC21-CD77-45A0-90EE-5B2423676279}"/>
                    </a:ext>
                  </a:extLst>
                </p:cNvPr>
                <p:cNvSpPr/>
                <p:nvPr/>
              </p:nvSpPr>
              <p:spPr>
                <a:xfrm>
                  <a:off x="20319572" y="12028808"/>
                  <a:ext cx="3790604" cy="42101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506466">
                    <a:defRPr/>
                  </a:pPr>
                  <a:endParaRPr lang="de-DE" sz="6899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9" name="Picture 88">
                  <a:extLst>
                    <a:ext uri="{FF2B5EF4-FFF2-40B4-BE49-F238E27FC236}">
                      <a16:creationId xmlns:a16="http://schemas.microsoft.com/office/drawing/2014/main" id="{33611154-5D3D-451F-AA2D-ECFA32D53F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684458" y="12258193"/>
                  <a:ext cx="2944460" cy="2907055"/>
                </a:xfrm>
                <a:prstGeom prst="rect">
                  <a:avLst/>
                </a:prstGeom>
              </p:spPr>
            </p:pic>
          </p:grpSp>
        </p:grpSp>
        <p:sp>
          <p:nvSpPr>
            <p:cNvPr id="105" name="Textfeld 89">
              <a:extLst>
                <a:ext uri="{FF2B5EF4-FFF2-40B4-BE49-F238E27FC236}">
                  <a16:creationId xmlns:a16="http://schemas.microsoft.com/office/drawing/2014/main" id="{98C9BD83-431B-4E60-A584-58A0F1B29959}"/>
                </a:ext>
              </a:extLst>
            </p:cNvPr>
            <p:cNvSpPr txBox="1"/>
            <p:nvPr/>
          </p:nvSpPr>
          <p:spPr bwMode="auto">
            <a:xfrm>
              <a:off x="12329884" y="25946651"/>
              <a:ext cx="354193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Tissue Doppler </a:t>
              </a:r>
              <a:r>
                <a:rPr lang="de-DE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echocardiography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3" name="Rechteck 67">
            <a:extLst>
              <a:ext uri="{FF2B5EF4-FFF2-40B4-BE49-F238E27FC236}">
                <a16:creationId xmlns:a16="http://schemas.microsoft.com/office/drawing/2014/main" id="{E6D218F3-6BCD-464B-B577-08E5C40EDBFC}"/>
              </a:ext>
            </a:extLst>
          </p:cNvPr>
          <p:cNvSpPr/>
          <p:nvPr/>
        </p:nvSpPr>
        <p:spPr>
          <a:xfrm>
            <a:off x="34233702" y="6286650"/>
            <a:ext cx="14980903" cy="817061"/>
          </a:xfrm>
          <a:prstGeom prst="rect">
            <a:avLst/>
          </a:prstGeom>
          <a:solidFill>
            <a:srgbClr val="0048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defTabSz="3336107">
              <a:defRPr/>
            </a:pP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feld 212">
            <a:extLst>
              <a:ext uri="{FF2B5EF4-FFF2-40B4-BE49-F238E27FC236}">
                <a16:creationId xmlns:a16="http://schemas.microsoft.com/office/drawing/2014/main" id="{7628ABD5-A8DB-4B7E-9574-6464E16A3674}"/>
              </a:ext>
            </a:extLst>
          </p:cNvPr>
          <p:cNvSpPr txBox="1"/>
          <p:nvPr/>
        </p:nvSpPr>
        <p:spPr>
          <a:xfrm>
            <a:off x="34849053" y="14575444"/>
            <a:ext cx="13889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LV diastolic function parameter were similar at baseline a follow-up between the two groups  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5CC68BB-24B9-4FAA-9C82-B4EB54F543A6}"/>
              </a:ext>
            </a:extLst>
          </p:cNvPr>
          <p:cNvSpPr txBox="1"/>
          <p:nvPr/>
        </p:nvSpPr>
        <p:spPr bwMode="auto">
          <a:xfrm>
            <a:off x="34886564" y="21041265"/>
            <a:ext cx="137470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 = early diastolic velocity; A = late diastolic velocity; DT = deceleration time; E’ = lateral mitral ring movement using Tissue Doppler Imaging; LA = left atria. </a:t>
            </a:r>
            <a:endParaRPr lang="en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sz="4400" b="1" dirty="0">
              <a:latin typeface="TheMix B7 Bold" pitchFamily="50" charset="0"/>
              <a:cs typeface="Arial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813AD5-1466-45F4-88D8-68071A37F4E6}"/>
              </a:ext>
            </a:extLst>
          </p:cNvPr>
          <p:cNvGrpSpPr/>
          <p:nvPr/>
        </p:nvGrpSpPr>
        <p:grpSpPr>
          <a:xfrm>
            <a:off x="34638631" y="2756906"/>
            <a:ext cx="16794099" cy="12628966"/>
            <a:chOff x="34638631" y="2756906"/>
            <a:chExt cx="16794099" cy="12628966"/>
          </a:xfrm>
        </p:grpSpPr>
        <p:pic>
          <p:nvPicPr>
            <p:cNvPr id="514" name="Picture 513">
              <a:extLst>
                <a:ext uri="{FF2B5EF4-FFF2-40B4-BE49-F238E27FC236}">
                  <a16:creationId xmlns:a16="http://schemas.microsoft.com/office/drawing/2014/main" id="{0EA12A4F-439A-440D-BA5A-396062530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6575" y="2756906"/>
              <a:ext cx="15976155" cy="12628966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2A6D01E4-F2CC-48A0-B588-18627D587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8631" y="7781308"/>
              <a:ext cx="4288374" cy="7000040"/>
            </a:xfrm>
            <a:prstGeom prst="rect">
              <a:avLst/>
            </a:prstGeom>
          </p:spPr>
        </p:pic>
      </p:grpSp>
      <p:sp>
        <p:nvSpPr>
          <p:cNvPr id="512" name="TextBox 511">
            <a:extLst>
              <a:ext uri="{FF2B5EF4-FFF2-40B4-BE49-F238E27FC236}">
                <a16:creationId xmlns:a16="http://schemas.microsoft.com/office/drawing/2014/main" id="{219BF682-F0F6-4031-AB86-4C6EB201D7FE}"/>
              </a:ext>
            </a:extLst>
          </p:cNvPr>
          <p:cNvSpPr txBox="1"/>
          <p:nvPr/>
        </p:nvSpPr>
        <p:spPr bwMode="auto">
          <a:xfrm>
            <a:off x="43420330" y="8049301"/>
            <a:ext cx="5318450" cy="5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Patients in Group 1 with extracardiac IRAEs had a significant reduction of LV global longitudinal strain (GLS) at follow-up (left graph).</a:t>
            </a:r>
          </a:p>
          <a:p>
            <a:pPr algn="just">
              <a:lnSpc>
                <a:spcPts val="4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Patients in Group 2 without extracardiac IRAEs did not show a LV GLS reduction at follow-up (right graph).</a:t>
            </a:r>
            <a:endParaRPr lang="en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AAAC8FFC-660D-4005-9D49-64834AA04D6D">
            <a:extLst>
              <a:ext uri="{FF2B5EF4-FFF2-40B4-BE49-F238E27FC236}">
                <a16:creationId xmlns:a16="http://schemas.microsoft.com/office/drawing/2014/main" id="{9C185666-9338-456C-826A-0DDD112A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710" y="625099"/>
            <a:ext cx="3656036" cy="488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ster_A0_hoch-201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lnSpc>
            <a:spcPts val="4000"/>
          </a:lnSpc>
          <a:defRPr sz="4400" dirty="0" smtClean="0">
            <a:latin typeface="TheMix B7 Bold" pitchFamily="50" charset="0"/>
            <a:cs typeface="Arial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927</Words>
  <Application>Microsoft Office PowerPoint</Application>
  <PresentationFormat>Custom</PresentationFormat>
  <Paragraphs>160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TheMix B7 Bold</vt:lpstr>
      <vt:lpstr>Poster_A0_hoch-2013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</dc:creator>
  <cp:lastModifiedBy>Raluca Mincu</cp:lastModifiedBy>
  <cp:revision>371</cp:revision>
  <cp:lastPrinted>2018-01-19T09:24:57Z</cp:lastPrinted>
  <dcterms:created xsi:type="dcterms:W3CDTF">2016-03-24T22:13:18Z</dcterms:created>
  <dcterms:modified xsi:type="dcterms:W3CDTF">2021-03-22T06:32:33Z</dcterms:modified>
</cp:coreProperties>
</file>