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/>
    <p:restoredTop sz="94719"/>
  </p:normalViewPr>
  <p:slideViewPr>
    <p:cSldViewPr snapToGrid="0" snapToObjects="1">
      <p:cViewPr varScale="1">
        <p:scale>
          <a:sx n="98" d="100"/>
          <a:sy n="98" d="100"/>
        </p:scale>
        <p:origin x="13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5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24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78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56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52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41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88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64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66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58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EB16-5F6E-1F40-B0C6-1F1BBCB81488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5992-D33D-DB47-A5BA-F13684F1ECCA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62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65748" y="222577"/>
            <a:ext cx="9454407" cy="1047096"/>
          </a:xfrm>
        </p:spPr>
        <p:txBody>
          <a:bodyPr>
            <a:normAutofit fontScale="90000"/>
          </a:bodyPr>
          <a:lstStyle/>
          <a:p>
            <a:r>
              <a:rPr lang="pt-BR" sz="3000" b="1" dirty="0" err="1">
                <a:latin typeface="+mn-lt"/>
              </a:rPr>
              <a:t>Successful</a:t>
            </a:r>
            <a:r>
              <a:rPr lang="pt-BR" sz="3000" b="1" dirty="0">
                <a:latin typeface="+mn-lt"/>
              </a:rPr>
              <a:t> </a:t>
            </a:r>
            <a:r>
              <a:rPr lang="pt-BR" sz="3000" b="1" dirty="0" err="1">
                <a:latin typeface="+mn-lt"/>
              </a:rPr>
              <a:t>drug</a:t>
            </a:r>
            <a:r>
              <a:rPr lang="pt-BR" sz="3000" b="1" dirty="0">
                <a:latin typeface="+mn-lt"/>
              </a:rPr>
              <a:t> </a:t>
            </a:r>
            <a:r>
              <a:rPr lang="pt-BR" sz="3000" b="1" dirty="0" err="1">
                <a:latin typeface="+mn-lt"/>
              </a:rPr>
              <a:t>rechallenge</a:t>
            </a:r>
            <a:r>
              <a:rPr lang="pt-BR" sz="3000" b="1" dirty="0">
                <a:latin typeface="+mn-lt"/>
              </a:rPr>
              <a:t> </a:t>
            </a:r>
            <a:r>
              <a:rPr lang="pt-BR" sz="3000" b="1" dirty="0" err="1">
                <a:latin typeface="+mn-lt"/>
              </a:rPr>
              <a:t>after</a:t>
            </a:r>
            <a:r>
              <a:rPr lang="pt-BR" sz="3000" b="1" dirty="0">
                <a:latin typeface="+mn-lt"/>
              </a:rPr>
              <a:t> </a:t>
            </a:r>
            <a:r>
              <a:rPr lang="pt-BR" sz="3000" b="1" dirty="0" err="1">
                <a:latin typeface="+mn-lt"/>
              </a:rPr>
              <a:t>osimertinib-related</a:t>
            </a:r>
            <a:r>
              <a:rPr lang="pt-BR" sz="3000" b="1" dirty="0">
                <a:latin typeface="+mn-lt"/>
              </a:rPr>
              <a:t> </a:t>
            </a:r>
            <a:r>
              <a:rPr lang="pt-BR" sz="3000" b="1" dirty="0" smtClean="0">
                <a:latin typeface="+mn-lt"/>
              </a:rPr>
              <a:t/>
            </a:r>
            <a:br>
              <a:rPr lang="pt-BR" sz="3000" b="1" dirty="0" smtClean="0">
                <a:latin typeface="+mn-lt"/>
              </a:rPr>
            </a:br>
            <a:r>
              <a:rPr lang="pt-BR" sz="3000" b="1" dirty="0" err="1" smtClean="0">
                <a:latin typeface="+mn-lt"/>
              </a:rPr>
              <a:t>acute</a:t>
            </a:r>
            <a:r>
              <a:rPr lang="pt-BR" sz="3000" b="1" dirty="0" smtClean="0">
                <a:latin typeface="+mn-lt"/>
              </a:rPr>
              <a:t> </a:t>
            </a:r>
            <a:r>
              <a:rPr lang="pt-BR" sz="3000" b="1" dirty="0" err="1">
                <a:latin typeface="+mn-lt"/>
              </a:rPr>
              <a:t>cardiac</a:t>
            </a:r>
            <a:r>
              <a:rPr lang="pt-BR" sz="3000" b="1" dirty="0">
                <a:latin typeface="+mn-lt"/>
              </a:rPr>
              <a:t> </a:t>
            </a:r>
            <a:r>
              <a:rPr lang="pt-BR" sz="3000" b="1" dirty="0" err="1">
                <a:latin typeface="+mn-lt"/>
              </a:rPr>
              <a:t>failure</a:t>
            </a:r>
            <a:r>
              <a:rPr lang="pt-BR" sz="3000" dirty="0"/>
              <a:t/>
            </a:r>
            <a:br>
              <a:rPr lang="pt-BR" sz="3000" dirty="0"/>
            </a:br>
            <a:endParaRPr lang="pt-BR" sz="3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277" y="1414629"/>
            <a:ext cx="6002511" cy="2655824"/>
          </a:xfrm>
        </p:spPr>
        <p:txBody>
          <a:bodyPr>
            <a:noAutofit/>
          </a:bodyPr>
          <a:lstStyle/>
          <a:p>
            <a:pPr algn="just"/>
            <a:r>
              <a:rPr lang="pt-BR" sz="1200" b="1" dirty="0"/>
              <a:t>Background: </a:t>
            </a:r>
            <a:r>
              <a:rPr lang="pt-BR" sz="1200" dirty="0" smtClean="0"/>
              <a:t>Some </a:t>
            </a:r>
            <a:r>
              <a:rPr lang="pt-BR" sz="1200" dirty="0" err="1"/>
              <a:t>studies</a:t>
            </a:r>
            <a:r>
              <a:rPr lang="pt-BR" sz="1200" dirty="0"/>
              <a:t> </a:t>
            </a:r>
            <a:r>
              <a:rPr lang="pt-BR" sz="1200" dirty="0" err="1"/>
              <a:t>demonstrated</a:t>
            </a:r>
            <a:r>
              <a:rPr lang="pt-BR" sz="1200" dirty="0"/>
              <a:t> </a:t>
            </a:r>
            <a:r>
              <a:rPr lang="pt-BR" sz="1200" dirty="0" err="1"/>
              <a:t>that</a:t>
            </a:r>
            <a:r>
              <a:rPr lang="pt-BR" sz="1200" dirty="0"/>
              <a:t> </a:t>
            </a:r>
            <a:r>
              <a:rPr lang="pt-BR" sz="1200" dirty="0" err="1"/>
              <a:t>Osimertinib</a:t>
            </a:r>
            <a:r>
              <a:rPr lang="pt-BR" sz="1200" dirty="0"/>
              <a:t> </a:t>
            </a:r>
            <a:r>
              <a:rPr lang="pt-BR" sz="1200" dirty="0" err="1"/>
              <a:t>was</a:t>
            </a:r>
            <a:r>
              <a:rPr lang="pt-BR" sz="1200" dirty="0"/>
              <a:t> </a:t>
            </a:r>
            <a:r>
              <a:rPr lang="pt-BR" sz="1200" dirty="0" err="1"/>
              <a:t>related</a:t>
            </a:r>
            <a:r>
              <a:rPr lang="pt-BR" sz="1200" dirty="0"/>
              <a:t> </a:t>
            </a:r>
            <a:r>
              <a:rPr lang="pt-BR" sz="1200" dirty="0" err="1"/>
              <a:t>to</a:t>
            </a:r>
            <a:r>
              <a:rPr lang="pt-BR" sz="1200" dirty="0"/>
              <a:t> </a:t>
            </a:r>
            <a:r>
              <a:rPr lang="pt-BR" sz="1200" dirty="0" err="1"/>
              <a:t>heart</a:t>
            </a:r>
            <a:r>
              <a:rPr lang="pt-BR" sz="1200" dirty="0"/>
              <a:t> </a:t>
            </a:r>
            <a:r>
              <a:rPr lang="pt-BR" sz="1200" dirty="0" err="1"/>
              <a:t>failure</a:t>
            </a:r>
            <a:r>
              <a:rPr lang="pt-BR" sz="1200" dirty="0"/>
              <a:t> (HF). It </a:t>
            </a:r>
            <a:r>
              <a:rPr lang="pt-BR" sz="1200" dirty="0" err="1"/>
              <a:t>was</a:t>
            </a:r>
            <a:r>
              <a:rPr lang="pt-BR" sz="1200" dirty="0"/>
              <a:t> </a:t>
            </a:r>
            <a:r>
              <a:rPr lang="pt-BR" sz="1200" dirty="0" err="1"/>
              <a:t>also</a:t>
            </a:r>
            <a:r>
              <a:rPr lang="pt-BR" sz="1200" dirty="0"/>
              <a:t> </a:t>
            </a:r>
            <a:r>
              <a:rPr lang="pt-BR" sz="1200" dirty="0" err="1"/>
              <a:t>evidenced</a:t>
            </a:r>
            <a:r>
              <a:rPr lang="pt-BR" sz="1200" dirty="0"/>
              <a:t>, </a:t>
            </a:r>
            <a:r>
              <a:rPr lang="pt-BR" sz="1200" dirty="0" err="1"/>
              <a:t>through</a:t>
            </a:r>
            <a:r>
              <a:rPr lang="pt-BR" sz="1200" dirty="0"/>
              <a:t> follow-up </a:t>
            </a:r>
            <a:r>
              <a:rPr lang="pt-BR" sz="1200" dirty="0" err="1"/>
              <a:t>echocardiography</a:t>
            </a:r>
            <a:r>
              <a:rPr lang="pt-BR" sz="1200" dirty="0"/>
              <a:t>, </a:t>
            </a:r>
            <a:r>
              <a:rPr lang="pt-BR" sz="1200" dirty="0" err="1"/>
              <a:t>that</a:t>
            </a:r>
            <a:r>
              <a:rPr lang="pt-BR" sz="1200" dirty="0"/>
              <a:t> </a:t>
            </a:r>
            <a:r>
              <a:rPr lang="pt-BR" sz="1200" dirty="0" err="1"/>
              <a:t>after</a:t>
            </a:r>
            <a:r>
              <a:rPr lang="pt-BR" sz="1200" dirty="0"/>
              <a:t> </a:t>
            </a:r>
            <a:r>
              <a:rPr lang="pt-BR" sz="1200" dirty="0" err="1"/>
              <a:t>cessation</a:t>
            </a:r>
            <a:r>
              <a:rPr lang="pt-BR" sz="1200" dirty="0"/>
              <a:t> </a:t>
            </a:r>
            <a:r>
              <a:rPr lang="pt-BR" sz="1200" dirty="0" err="1"/>
              <a:t>of</a:t>
            </a:r>
            <a:r>
              <a:rPr lang="pt-BR" sz="1200" dirty="0"/>
              <a:t> </a:t>
            </a:r>
            <a:r>
              <a:rPr lang="pt-BR" sz="1200" dirty="0" err="1"/>
              <a:t>the</a:t>
            </a:r>
            <a:r>
              <a:rPr lang="pt-BR" sz="1200" dirty="0"/>
              <a:t> </a:t>
            </a:r>
            <a:r>
              <a:rPr lang="pt-BR" sz="1200" dirty="0" err="1"/>
              <a:t>medication</a:t>
            </a:r>
            <a:r>
              <a:rPr lang="pt-BR" sz="1200" dirty="0"/>
              <a:t>, </a:t>
            </a:r>
            <a:r>
              <a:rPr lang="pt-BR" sz="1200" dirty="0" err="1"/>
              <a:t>there</a:t>
            </a:r>
            <a:r>
              <a:rPr lang="pt-BR" sz="1200" dirty="0"/>
              <a:t> </a:t>
            </a:r>
            <a:r>
              <a:rPr lang="pt-BR" sz="1200" dirty="0" err="1"/>
              <a:t>was</a:t>
            </a:r>
            <a:r>
              <a:rPr lang="pt-BR" sz="1200" dirty="0"/>
              <a:t> </a:t>
            </a:r>
            <a:r>
              <a:rPr lang="pt-BR" sz="1200" dirty="0" err="1"/>
              <a:t>an</a:t>
            </a:r>
            <a:r>
              <a:rPr lang="pt-BR" sz="1200" dirty="0"/>
              <a:t> </a:t>
            </a:r>
            <a:r>
              <a:rPr lang="pt-BR" sz="1200" dirty="0" err="1"/>
              <a:t>improvement</a:t>
            </a:r>
            <a:r>
              <a:rPr lang="pt-BR" sz="1200" dirty="0"/>
              <a:t> in </a:t>
            </a:r>
            <a:r>
              <a:rPr lang="pt-BR" sz="1200" dirty="0" err="1"/>
              <a:t>the</a:t>
            </a:r>
            <a:r>
              <a:rPr lang="pt-BR" sz="1200" dirty="0"/>
              <a:t> </a:t>
            </a:r>
            <a:r>
              <a:rPr lang="pt-BR" sz="1200" dirty="0" err="1"/>
              <a:t>left</a:t>
            </a:r>
            <a:r>
              <a:rPr lang="pt-BR" sz="1200" dirty="0"/>
              <a:t> ventricular </a:t>
            </a:r>
            <a:r>
              <a:rPr lang="pt-BR" sz="1200" dirty="0" err="1"/>
              <a:t>ejection</a:t>
            </a:r>
            <a:r>
              <a:rPr lang="pt-BR" sz="1200" dirty="0"/>
              <a:t> </a:t>
            </a:r>
            <a:r>
              <a:rPr lang="pt-BR" sz="1200" dirty="0" err="1"/>
              <a:t>fraction</a:t>
            </a:r>
            <a:r>
              <a:rPr lang="pt-BR" sz="1200" dirty="0"/>
              <a:t> (LVEF) </a:t>
            </a:r>
            <a:r>
              <a:rPr lang="pt-BR" sz="1200" dirty="0" err="1"/>
              <a:t>of</a:t>
            </a:r>
            <a:r>
              <a:rPr lang="pt-BR" sz="1200" dirty="0"/>
              <a:t> </a:t>
            </a:r>
            <a:r>
              <a:rPr lang="pt-BR" sz="1200" dirty="0" err="1"/>
              <a:t>these</a:t>
            </a:r>
            <a:r>
              <a:rPr lang="pt-BR" sz="1200" dirty="0"/>
              <a:t> </a:t>
            </a:r>
            <a:r>
              <a:rPr lang="pt-BR" sz="1200" dirty="0" err="1"/>
              <a:t>patients</a:t>
            </a:r>
            <a:r>
              <a:rPr lang="pt-BR" sz="1200" dirty="0"/>
              <a:t>. </a:t>
            </a:r>
            <a:r>
              <a:rPr lang="pt-BR" sz="1200" dirty="0" err="1"/>
              <a:t>But</a:t>
            </a:r>
            <a:r>
              <a:rPr lang="pt-BR" sz="1200" dirty="0"/>
              <a:t> </a:t>
            </a:r>
            <a:r>
              <a:rPr lang="pt-BR" sz="1200" dirty="0" err="1"/>
              <a:t>the</a:t>
            </a:r>
            <a:r>
              <a:rPr lang="pt-BR" sz="1200" dirty="0"/>
              <a:t> </a:t>
            </a:r>
            <a:r>
              <a:rPr lang="pt-BR" sz="1200" dirty="0" err="1"/>
              <a:t>reintroduction</a:t>
            </a:r>
            <a:r>
              <a:rPr lang="pt-BR" sz="1200" dirty="0"/>
              <a:t> </a:t>
            </a:r>
            <a:r>
              <a:rPr lang="pt-BR" sz="1200" dirty="0" err="1"/>
              <a:t>of</a:t>
            </a:r>
            <a:r>
              <a:rPr lang="pt-BR" sz="1200" dirty="0"/>
              <a:t> </a:t>
            </a:r>
            <a:r>
              <a:rPr lang="pt-BR" sz="1200" dirty="0" err="1"/>
              <a:t>medication</a:t>
            </a:r>
            <a:r>
              <a:rPr lang="pt-BR" sz="1200" dirty="0"/>
              <a:t> </a:t>
            </a:r>
            <a:r>
              <a:rPr lang="pt-BR" sz="1200" dirty="0" err="1"/>
              <a:t>is</a:t>
            </a:r>
            <a:r>
              <a:rPr lang="pt-BR" sz="1200" dirty="0"/>
              <a:t> </a:t>
            </a:r>
            <a:r>
              <a:rPr lang="pt-BR" sz="1200" dirty="0" err="1"/>
              <a:t>controversial</a:t>
            </a:r>
            <a:r>
              <a:rPr lang="pt-BR" sz="1200" dirty="0"/>
              <a:t>. </a:t>
            </a:r>
            <a:endParaRPr lang="pt-BR" sz="1200" dirty="0" smtClean="0"/>
          </a:p>
          <a:p>
            <a:pPr algn="just"/>
            <a:r>
              <a:rPr lang="pt-BR" sz="1200" b="1" dirty="0" smtClean="0">
                <a:solidFill>
                  <a:srgbClr val="000000"/>
                </a:solidFill>
                <a:effectLst/>
                <a:ea typeface="Calibri" charset="0"/>
              </a:rPr>
              <a:t>Case: 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69-year-old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patient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hypertensive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diabetic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dyslipidemic.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a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previous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history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metastatic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colon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adenocardinoma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to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liver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treated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surgery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FOLFOX in 2008,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was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diagnosed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in 2012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lung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adenocarcinoma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underwent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surgery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. In May 2019 it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evolved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appearance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secondary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bone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lesions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treated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3D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radiotherapy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30Gy. A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genetic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panel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was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performed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EGFR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del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19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PIK3CA (E545K)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mutations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were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detected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. In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September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2019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started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therapy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Osimertinib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(80mg/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day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). In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June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2020,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presented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respiratory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distress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orthopnea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. A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echocardiogram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was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performed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which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found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moderate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global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systolic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dysfunction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a LVEF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40%.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Myocardial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Resonance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confirme LVEF 37%. The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absence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previous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cardiovascular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events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secondary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causes for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condition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Osimertinib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was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suspended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cardiotoxicity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being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main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etiological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hypothesis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. </a:t>
            </a:r>
            <a:endParaRPr lang="pt-BR" sz="1200" dirty="0" smtClean="0"/>
          </a:p>
          <a:p>
            <a:pPr algn="just"/>
            <a:endParaRPr lang="pt-BR" sz="1200" dirty="0"/>
          </a:p>
        </p:txBody>
      </p:sp>
      <p:pic>
        <p:nvPicPr>
          <p:cNvPr id="1026" name="Picture 2" descr=".C.Camargo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77" y="171609"/>
            <a:ext cx="1983340" cy="49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0" y="883546"/>
            <a:ext cx="12192000" cy="48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/>
              <a:t>Marina Macedo </a:t>
            </a:r>
            <a:r>
              <a:rPr lang="pt-BR" sz="1200" dirty="0" err="1"/>
              <a:t>Kuenzer</a:t>
            </a:r>
            <a:r>
              <a:rPr lang="pt-BR" sz="1200" dirty="0"/>
              <a:t> </a:t>
            </a:r>
            <a:r>
              <a:rPr lang="pt-BR" sz="1200" dirty="0" smtClean="0"/>
              <a:t>Bond, </a:t>
            </a:r>
            <a:r>
              <a:rPr lang="pt-BR" sz="1200" dirty="0"/>
              <a:t>José </a:t>
            </a:r>
            <a:r>
              <a:rPr lang="pt-BR" sz="1200" dirty="0" err="1"/>
              <a:t>Ecio</a:t>
            </a:r>
            <a:r>
              <a:rPr lang="pt-BR" sz="1200" dirty="0"/>
              <a:t> Batista Rosado </a:t>
            </a:r>
            <a:r>
              <a:rPr lang="pt-BR" sz="1200" dirty="0" smtClean="0"/>
              <a:t>Jr, José </a:t>
            </a:r>
            <a:r>
              <a:rPr lang="pt-BR" sz="1200" dirty="0"/>
              <a:t>Eduardo </a:t>
            </a:r>
            <a:r>
              <a:rPr lang="pt-BR" sz="1200" dirty="0" smtClean="0"/>
              <a:t>M. Barbosa, , </a:t>
            </a:r>
            <a:r>
              <a:rPr lang="pt-BR" sz="1200" dirty="0" err="1" smtClean="0"/>
              <a:t>Waldinai</a:t>
            </a:r>
            <a:r>
              <a:rPr lang="pt-BR" sz="1200" dirty="0" smtClean="0"/>
              <a:t> P. Ferreira, Júlio </a:t>
            </a:r>
            <a:r>
              <a:rPr lang="pt-BR" sz="1200" dirty="0"/>
              <a:t>Cesar </a:t>
            </a:r>
            <a:r>
              <a:rPr lang="pt-BR" sz="1200" dirty="0" err="1" smtClean="0"/>
              <a:t>Santin</a:t>
            </a:r>
            <a:r>
              <a:rPr lang="pt-BR" sz="1200" dirty="0" smtClean="0"/>
              <a:t>, Carlos G. de </a:t>
            </a:r>
            <a:r>
              <a:rPr lang="pt-BR" sz="1200" dirty="0"/>
              <a:t>Paula </a:t>
            </a:r>
            <a:r>
              <a:rPr lang="pt-BR" sz="1200" dirty="0" smtClean="0"/>
              <a:t>Jr, Humberto </a:t>
            </a:r>
            <a:r>
              <a:rPr lang="pt-BR" sz="1200" dirty="0"/>
              <a:t>João </a:t>
            </a:r>
            <a:r>
              <a:rPr lang="pt-BR" sz="1200" dirty="0" err="1"/>
              <a:t>Rigon</a:t>
            </a:r>
            <a:r>
              <a:rPr lang="pt-BR" sz="1200" dirty="0"/>
              <a:t> </a:t>
            </a:r>
            <a:r>
              <a:rPr lang="pt-BR" sz="1200" dirty="0" smtClean="0"/>
              <a:t>Jr, </a:t>
            </a:r>
            <a:r>
              <a:rPr lang="pt-BR" sz="1200" dirty="0" err="1" smtClean="0"/>
              <a:t>Helano</a:t>
            </a:r>
            <a:r>
              <a:rPr lang="pt-BR" sz="1200" dirty="0" smtClean="0"/>
              <a:t> Carioca Freitas</a:t>
            </a:r>
            <a:endParaRPr lang="pt-BR" sz="1200" dirty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1200" dirty="0" smtClean="0">
                <a:effectLst/>
                <a:ea typeface="Arial" charset="0"/>
              </a:rPr>
              <a:t>A.C. Camargo </a:t>
            </a:r>
            <a:r>
              <a:rPr lang="pt-BR" sz="1200" dirty="0" err="1" smtClean="0">
                <a:effectLst/>
                <a:ea typeface="Arial" charset="0"/>
              </a:rPr>
              <a:t>Cancer</a:t>
            </a:r>
            <a:r>
              <a:rPr lang="pt-BR" sz="1200" dirty="0" smtClean="0">
                <a:effectLst/>
                <a:ea typeface="Arial" charset="0"/>
              </a:rPr>
              <a:t> Center – São Paulo, </a:t>
            </a:r>
            <a:r>
              <a:rPr lang="pt-BR" sz="1200" dirty="0" err="1" smtClean="0">
                <a:effectLst/>
                <a:ea typeface="Arial" charset="0"/>
              </a:rPr>
              <a:t>Brazil</a:t>
            </a:r>
            <a:endParaRPr lang="pt-BR" sz="1100" dirty="0">
              <a:effectLst/>
              <a:ea typeface="Arial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93490" y="1414629"/>
            <a:ext cx="59167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Two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months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after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therapeutic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HF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optimization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(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carvedilol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50mg/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day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;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enalapril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40mg/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day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spironolactone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25mg/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day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;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dapagliflozin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10mg/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day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;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metformin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XR 2g/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day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;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rosuvastatin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20mg/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day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);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there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was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complete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recovery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cardiac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function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a new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echocardiogram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showing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LVEF 55%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resonance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LVEF 61%.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Due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to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clinical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resolution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HF,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December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9, 2020,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patient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returned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to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use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Osimertinib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(80mg/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day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),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maintaining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cardioprotective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treatment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in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optimized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dose,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cardio-oncological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follow-up.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Echocardiographic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follow-up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was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performed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January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April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, 2021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which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showed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LVEF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maintenance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64%,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with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asymptomatic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Times New Roman" charset="0"/>
              </a:rPr>
              <a:t>patient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Times New Roman" charset="0"/>
              </a:rPr>
              <a:t>.</a:t>
            </a:r>
            <a:r>
              <a:rPr lang="pt-BR" sz="1200" dirty="0" smtClean="0">
                <a:effectLst/>
              </a:rPr>
              <a:t> </a:t>
            </a:r>
            <a:endParaRPr lang="pt-BR" sz="1200" dirty="0" smtClean="0"/>
          </a:p>
          <a:p>
            <a:pPr algn="just">
              <a:spcAft>
                <a:spcPts val="0"/>
              </a:spcAft>
            </a:pPr>
            <a:endParaRPr lang="pt-BR" sz="1200" b="1" dirty="0" smtClean="0">
              <a:solidFill>
                <a:srgbClr val="000000"/>
              </a:solidFill>
              <a:effectLst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pt-BR" sz="1200" b="1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Discussion</a:t>
            </a:r>
            <a:r>
              <a:rPr lang="pt-BR" sz="1200" b="1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:</a:t>
            </a:r>
            <a:r>
              <a:rPr lang="pt-BR" sz="1200" b="1" dirty="0" smtClean="0"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The use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osimertinib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was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related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to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HF.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So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as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we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understand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adverse cardiovascular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effects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better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we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are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able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to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use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appropriate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cardioprotective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therapy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and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avoid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serious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clinical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outcomes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that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limit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use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this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medication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. In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addition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,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we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can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consider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reintroduction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medication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as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we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have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more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control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over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the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risk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of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cardiac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 </a:t>
            </a:r>
            <a:r>
              <a:rPr lang="pt-BR" sz="1200" dirty="0" err="1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decompensation</a:t>
            </a: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.</a:t>
            </a:r>
            <a:endParaRPr lang="pt-BR" sz="1200" dirty="0" smtClean="0">
              <a:effectLst/>
              <a:ea typeface="Calibri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pt-BR" sz="1200" dirty="0" smtClean="0">
                <a:solidFill>
                  <a:srgbClr val="000000"/>
                </a:solidFill>
                <a:effectLst/>
                <a:ea typeface="Calibri" charset="0"/>
                <a:cs typeface="Times New Roman" charset="0"/>
              </a:rPr>
              <a:t> </a:t>
            </a:r>
            <a:endParaRPr lang="pt-BR" sz="1200" dirty="0" smtClean="0">
              <a:effectLst/>
              <a:ea typeface="Calibri" charset="0"/>
              <a:cs typeface="Times New Roman" charset="0"/>
            </a:endParaRPr>
          </a:p>
        </p:txBody>
      </p:sp>
      <p:pic>
        <p:nvPicPr>
          <p:cNvPr id="9" name="image3.jpg"/>
          <p:cNvPicPr/>
          <p:nvPr/>
        </p:nvPicPr>
        <p:blipFill>
          <a:blip r:embed="rId3"/>
          <a:srcRect l="996" t="18611" r="1993" b="23521"/>
          <a:stretch>
            <a:fillRect/>
          </a:stretch>
        </p:blipFill>
        <p:spPr>
          <a:xfrm>
            <a:off x="744870" y="4204840"/>
            <a:ext cx="4807323" cy="1960661"/>
          </a:xfrm>
          <a:prstGeom prst="rect">
            <a:avLst/>
          </a:prstGeom>
          <a:ln/>
        </p:spPr>
      </p:pic>
      <p:sp>
        <p:nvSpPr>
          <p:cNvPr id="8" name="Retângulo 7"/>
          <p:cNvSpPr/>
          <p:nvPr/>
        </p:nvSpPr>
        <p:spPr>
          <a:xfrm>
            <a:off x="744869" y="6253917"/>
            <a:ext cx="4807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1200" dirty="0" smtClean="0">
                <a:effectLst/>
                <a:ea typeface="Arial" charset="0"/>
              </a:rPr>
              <a:t>Fig1. </a:t>
            </a:r>
            <a:r>
              <a:rPr lang="pt-BR" sz="1200" dirty="0" err="1" smtClean="0">
                <a:effectLst/>
                <a:ea typeface="Arial" charset="0"/>
              </a:rPr>
              <a:t>Sequence</a:t>
            </a:r>
            <a:r>
              <a:rPr lang="pt-BR" sz="1200" dirty="0" smtClean="0">
                <a:effectLst/>
                <a:ea typeface="Arial" charset="0"/>
              </a:rPr>
              <a:t> </a:t>
            </a:r>
            <a:r>
              <a:rPr lang="pt-BR" sz="1200" dirty="0" err="1" smtClean="0">
                <a:effectLst/>
                <a:ea typeface="Arial" charset="0"/>
              </a:rPr>
              <a:t>image</a:t>
            </a:r>
            <a:r>
              <a:rPr lang="pt-BR" sz="1200" dirty="0" smtClean="0">
                <a:effectLst/>
                <a:ea typeface="Arial" charset="0"/>
              </a:rPr>
              <a:t> </a:t>
            </a:r>
            <a:r>
              <a:rPr lang="pt-BR" sz="1200" dirty="0" err="1" smtClean="0">
                <a:effectLst/>
                <a:ea typeface="Arial" charset="0"/>
              </a:rPr>
              <a:t>of</a:t>
            </a:r>
            <a:r>
              <a:rPr lang="pt-BR" sz="1200" dirty="0" smtClean="0">
                <a:effectLst/>
                <a:ea typeface="Arial" charset="0"/>
              </a:rPr>
              <a:t> cine-SSFP in a four-</a:t>
            </a:r>
            <a:r>
              <a:rPr lang="pt-BR" sz="1200" dirty="0" err="1" smtClean="0">
                <a:effectLst/>
                <a:ea typeface="Arial" charset="0"/>
              </a:rPr>
              <a:t>chamber</a:t>
            </a:r>
            <a:r>
              <a:rPr lang="pt-BR" sz="1200" dirty="0" smtClean="0">
                <a:effectLst/>
                <a:ea typeface="Arial" charset="0"/>
              </a:rPr>
              <a:t> plane </a:t>
            </a:r>
            <a:r>
              <a:rPr lang="pt-BR" sz="1200" dirty="0" err="1" smtClean="0">
                <a:effectLst/>
                <a:ea typeface="Arial" charset="0"/>
              </a:rPr>
              <a:t>taken</a:t>
            </a:r>
            <a:r>
              <a:rPr lang="pt-BR" sz="1200" dirty="0" smtClean="0">
                <a:effectLst/>
                <a:ea typeface="Arial" charset="0"/>
              </a:rPr>
              <a:t> </a:t>
            </a:r>
            <a:r>
              <a:rPr lang="pt-BR" sz="1200" dirty="0" err="1" smtClean="0">
                <a:effectLst/>
                <a:ea typeface="Arial" charset="0"/>
              </a:rPr>
              <a:t>on</a:t>
            </a:r>
            <a:r>
              <a:rPr lang="pt-BR" sz="1200" dirty="0" smtClean="0">
                <a:effectLst/>
                <a:ea typeface="Arial" charset="0"/>
              </a:rPr>
              <a:t> 06/19/2020 </a:t>
            </a:r>
            <a:r>
              <a:rPr lang="pt-BR" sz="1200" dirty="0" err="1" smtClean="0">
                <a:effectLst/>
                <a:ea typeface="Arial" charset="0"/>
              </a:rPr>
              <a:t>with</a:t>
            </a:r>
            <a:r>
              <a:rPr lang="pt-BR" sz="1200" dirty="0" smtClean="0">
                <a:effectLst/>
                <a:ea typeface="Arial" charset="0"/>
              </a:rPr>
              <a:t> a </a:t>
            </a:r>
            <a:r>
              <a:rPr lang="pt-BR" sz="1200" dirty="0" err="1" smtClean="0">
                <a:effectLst/>
                <a:ea typeface="Arial" charset="0"/>
              </a:rPr>
              <a:t>drop</a:t>
            </a:r>
            <a:r>
              <a:rPr lang="pt-BR" sz="1200" dirty="0" smtClean="0">
                <a:effectLst/>
                <a:ea typeface="Arial" charset="0"/>
              </a:rPr>
              <a:t> in LVEF.</a:t>
            </a:r>
            <a:endParaRPr lang="pt-BR" sz="1200" dirty="0">
              <a:effectLst/>
              <a:ea typeface="Arial" charset="0"/>
            </a:endParaRPr>
          </a:p>
        </p:txBody>
      </p:sp>
      <p:pic>
        <p:nvPicPr>
          <p:cNvPr id="11" name="image4.jpg"/>
          <p:cNvPicPr/>
          <p:nvPr/>
        </p:nvPicPr>
        <p:blipFill>
          <a:blip r:embed="rId4"/>
          <a:srcRect t="18337" b="23144"/>
          <a:stretch>
            <a:fillRect/>
          </a:stretch>
        </p:blipFill>
        <p:spPr>
          <a:xfrm>
            <a:off x="6669469" y="4204840"/>
            <a:ext cx="4964748" cy="1960661"/>
          </a:xfrm>
          <a:prstGeom prst="rect">
            <a:avLst/>
          </a:prstGeom>
          <a:ln/>
        </p:spPr>
      </p:pic>
      <p:sp>
        <p:nvSpPr>
          <p:cNvPr id="10" name="Retângulo 9"/>
          <p:cNvSpPr/>
          <p:nvPr/>
        </p:nvSpPr>
        <p:spPr>
          <a:xfrm>
            <a:off x="6669469" y="6253917"/>
            <a:ext cx="4964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1200" dirty="0" smtClean="0">
                <a:effectLst/>
                <a:ea typeface="Arial" charset="0"/>
              </a:rPr>
              <a:t>Fig2. </a:t>
            </a:r>
            <a:r>
              <a:rPr lang="pt-BR" sz="1200" dirty="0" err="1" smtClean="0">
                <a:effectLst/>
                <a:ea typeface="Arial" charset="0"/>
              </a:rPr>
              <a:t>Sequence</a:t>
            </a:r>
            <a:r>
              <a:rPr lang="pt-BR" sz="1200" dirty="0" smtClean="0">
                <a:effectLst/>
                <a:ea typeface="Arial" charset="0"/>
              </a:rPr>
              <a:t> </a:t>
            </a:r>
            <a:r>
              <a:rPr lang="pt-BR" sz="1200" dirty="0" err="1" smtClean="0">
                <a:effectLst/>
                <a:ea typeface="Arial" charset="0"/>
              </a:rPr>
              <a:t>image</a:t>
            </a:r>
            <a:r>
              <a:rPr lang="pt-BR" sz="1200" dirty="0" smtClean="0">
                <a:effectLst/>
                <a:ea typeface="Arial" charset="0"/>
              </a:rPr>
              <a:t> </a:t>
            </a:r>
            <a:r>
              <a:rPr lang="pt-BR" sz="1200" dirty="0" err="1" smtClean="0">
                <a:effectLst/>
                <a:ea typeface="Arial" charset="0"/>
              </a:rPr>
              <a:t>of</a:t>
            </a:r>
            <a:r>
              <a:rPr lang="pt-BR" sz="1200" dirty="0" smtClean="0">
                <a:effectLst/>
                <a:ea typeface="Arial" charset="0"/>
              </a:rPr>
              <a:t> cine-SSFP in a four-</a:t>
            </a:r>
            <a:r>
              <a:rPr lang="pt-BR" sz="1200" dirty="0" err="1" smtClean="0">
                <a:effectLst/>
                <a:ea typeface="Arial" charset="0"/>
              </a:rPr>
              <a:t>chamber</a:t>
            </a:r>
            <a:r>
              <a:rPr lang="pt-BR" sz="1200" dirty="0" smtClean="0">
                <a:effectLst/>
                <a:ea typeface="Arial" charset="0"/>
              </a:rPr>
              <a:t> plane </a:t>
            </a:r>
            <a:r>
              <a:rPr lang="pt-BR" sz="1200" dirty="0" err="1" smtClean="0">
                <a:effectLst/>
                <a:ea typeface="Arial" charset="0"/>
              </a:rPr>
              <a:t>performed</a:t>
            </a:r>
            <a:r>
              <a:rPr lang="pt-BR" sz="1200" dirty="0" smtClean="0">
                <a:effectLst/>
                <a:ea typeface="Arial" charset="0"/>
              </a:rPr>
              <a:t> </a:t>
            </a:r>
            <a:r>
              <a:rPr lang="pt-BR" sz="1200" dirty="0" err="1" smtClean="0">
                <a:effectLst/>
                <a:ea typeface="Arial" charset="0"/>
              </a:rPr>
              <a:t>on</a:t>
            </a:r>
            <a:r>
              <a:rPr lang="pt-BR" sz="1200" dirty="0" smtClean="0">
                <a:effectLst/>
                <a:ea typeface="Arial" charset="0"/>
              </a:rPr>
              <a:t> 10/30/2020 </a:t>
            </a:r>
            <a:r>
              <a:rPr lang="pt-BR" sz="1200" dirty="0" err="1" smtClean="0">
                <a:effectLst/>
                <a:ea typeface="Arial" charset="0"/>
              </a:rPr>
              <a:t>demonstrating</a:t>
            </a:r>
            <a:r>
              <a:rPr lang="pt-BR" sz="1200" dirty="0" smtClean="0">
                <a:effectLst/>
                <a:ea typeface="Arial" charset="0"/>
              </a:rPr>
              <a:t> a normal LVEF.</a:t>
            </a:r>
            <a:endParaRPr lang="pt-BR" sz="1200" dirty="0">
              <a:effectLst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473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Tema do Office</vt:lpstr>
      <vt:lpstr>Successful drug rechallenge after osimertinib-related  acute cardiac failure 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drug rechallenge after osimertinib-related acute cardiac failure </dc:title>
  <dc:creator>Usuário do Microsoft Office</dc:creator>
  <cp:lastModifiedBy>Usuário do Microsoft Office</cp:lastModifiedBy>
  <cp:revision>5</cp:revision>
  <dcterms:created xsi:type="dcterms:W3CDTF">2021-09-14T23:37:12Z</dcterms:created>
  <dcterms:modified xsi:type="dcterms:W3CDTF">2021-09-15T00:19:35Z</dcterms:modified>
</cp:coreProperties>
</file>