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13"/>
  </p:notesMasterIdLst>
  <p:sldIdLst>
    <p:sldId id="256" r:id="rId4"/>
    <p:sldId id="452" r:id="rId5"/>
    <p:sldId id="275" r:id="rId6"/>
    <p:sldId id="471" r:id="rId7"/>
    <p:sldId id="470" r:id="rId8"/>
    <p:sldId id="257" r:id="rId9"/>
    <p:sldId id="262" r:id="rId10"/>
    <p:sldId id="472" r:id="rId11"/>
    <p:sldId id="4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7" d="100"/>
          <a:sy n="67"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844A0-5CC2-4BEF-B682-4DB075D74451}"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F4EF55A2-433F-49E8-BC3D-53BACAABF1B2}">
      <dgm:prSet custT="1"/>
      <dgm:spPr/>
      <dgm:t>
        <a:bodyPr/>
        <a:lstStyle/>
        <a:p>
          <a:r>
            <a:rPr lang="en-US" sz="1600" b="0" i="0" dirty="0"/>
            <a:t>G-COR is a multinational, multicenter prospective observational cohort registry, and will collect clinical, laboratory, imaging, demographic, and socioeconomic data to identify risk factors associated with increased incidence of cancer treatment cardiovascular disease (CTRCD) and derive and validate risk scores for cardio oncology patients treated in different geographic locations throughout the world. </a:t>
          </a:r>
          <a:br>
            <a:rPr lang="en-US" sz="1300" b="0" i="0" dirty="0"/>
          </a:br>
          <a:endParaRPr lang="en-US" sz="1300" dirty="0"/>
        </a:p>
      </dgm:t>
    </dgm:pt>
    <dgm:pt modelId="{A9934A5D-3B3C-43AA-91D7-F133E60F83F7}" type="parTrans" cxnId="{51086654-A029-4158-B281-DBE1EDFDB1FA}">
      <dgm:prSet/>
      <dgm:spPr/>
      <dgm:t>
        <a:bodyPr/>
        <a:lstStyle/>
        <a:p>
          <a:endParaRPr lang="en-US"/>
        </a:p>
      </dgm:t>
    </dgm:pt>
    <dgm:pt modelId="{0A87C93D-0C0A-46E4-BB13-F2B6382646D7}" type="sibTrans" cxnId="{51086654-A029-4158-B281-DBE1EDFDB1FA}">
      <dgm:prSet/>
      <dgm:spPr/>
      <dgm:t>
        <a:bodyPr/>
        <a:lstStyle/>
        <a:p>
          <a:endParaRPr lang="en-US"/>
        </a:p>
      </dgm:t>
    </dgm:pt>
    <dgm:pt modelId="{4068BAA0-5400-4B38-9350-5A1DF688871E}">
      <dgm:prSet custT="1"/>
      <dgm:spPr/>
      <dgm:t>
        <a:bodyPr/>
        <a:lstStyle/>
        <a:p>
          <a:r>
            <a:rPr lang="en-US" sz="1600" b="0" i="0" dirty="0"/>
            <a:t>G-COR is the first global prospective cardio-oncology registry in the world and will involve the collaboration of </a:t>
          </a:r>
          <a:r>
            <a:rPr lang="en-US" sz="1600" dirty="0"/>
            <a:t>&gt; 100</a:t>
          </a:r>
          <a:r>
            <a:rPr lang="en-US" sz="1600" b="0" i="0" dirty="0"/>
            <a:t> hospitals from 24 countries to evaluate CVD in three groups of cancer patients: Breast cancer; hematological malignancies: lymphomas, leukemias, multiple myeloma; and patients treated with immune check point inhibitors. </a:t>
          </a:r>
          <a:br>
            <a:rPr lang="en-US" sz="1600" b="0" i="0" dirty="0"/>
          </a:br>
          <a:endParaRPr lang="en-US" sz="1600" dirty="0"/>
        </a:p>
      </dgm:t>
    </dgm:pt>
    <dgm:pt modelId="{0CEA8D61-6BF9-40A1-834F-01AE0CB5008F}" type="parTrans" cxnId="{5186F91B-70F1-4E14-AD6C-A23AD4557205}">
      <dgm:prSet/>
      <dgm:spPr/>
      <dgm:t>
        <a:bodyPr/>
        <a:lstStyle/>
        <a:p>
          <a:endParaRPr lang="en-US"/>
        </a:p>
      </dgm:t>
    </dgm:pt>
    <dgm:pt modelId="{DB5B219A-69DA-469D-B337-D47285439813}" type="sibTrans" cxnId="{5186F91B-70F1-4E14-AD6C-A23AD4557205}">
      <dgm:prSet/>
      <dgm:spPr/>
      <dgm:t>
        <a:bodyPr/>
        <a:lstStyle/>
        <a:p>
          <a:endParaRPr lang="en-US"/>
        </a:p>
      </dgm:t>
    </dgm:pt>
    <dgm:pt modelId="{F8BDD5E5-AF00-40BE-BFB2-30E1F4B0BAE2}">
      <dgm:prSet custT="1"/>
      <dgm:spPr/>
      <dgm:t>
        <a:bodyPr/>
        <a:lstStyle/>
        <a:p>
          <a:r>
            <a:rPr lang="en-US" sz="1600" b="0" i="0" dirty="0"/>
            <a:t>G-COR will evaluate similarities and differences in diagnostic and treatment modalities as well as outcomes and the impact of socioeconomic factors and risk factors for toxicities in a large worldwide population.</a:t>
          </a:r>
          <a:endParaRPr lang="en-US" sz="1600" dirty="0"/>
        </a:p>
      </dgm:t>
    </dgm:pt>
    <dgm:pt modelId="{8C39D555-63CD-4129-903A-14FB9E3B471D}" type="parTrans" cxnId="{07A4F0C4-6D72-49BA-9FCC-C68FF6BDE51E}">
      <dgm:prSet/>
      <dgm:spPr/>
      <dgm:t>
        <a:bodyPr/>
        <a:lstStyle/>
        <a:p>
          <a:endParaRPr lang="en-US"/>
        </a:p>
      </dgm:t>
    </dgm:pt>
    <dgm:pt modelId="{3104EBFC-8872-4A3A-90E8-DA8173C9C0EE}" type="sibTrans" cxnId="{07A4F0C4-6D72-49BA-9FCC-C68FF6BDE51E}">
      <dgm:prSet/>
      <dgm:spPr/>
      <dgm:t>
        <a:bodyPr/>
        <a:lstStyle/>
        <a:p>
          <a:endParaRPr lang="en-US"/>
        </a:p>
      </dgm:t>
    </dgm:pt>
    <dgm:pt modelId="{97A05E10-2C1B-408C-9315-F914B3DAF58E}" type="pres">
      <dgm:prSet presAssocID="{D02844A0-5CC2-4BEF-B682-4DB075D74451}" presName="linear" presStyleCnt="0">
        <dgm:presLayoutVars>
          <dgm:animLvl val="lvl"/>
          <dgm:resizeHandles val="exact"/>
        </dgm:presLayoutVars>
      </dgm:prSet>
      <dgm:spPr/>
    </dgm:pt>
    <dgm:pt modelId="{9DDE1A72-59B2-47F3-9A79-B2188EBD3BC5}" type="pres">
      <dgm:prSet presAssocID="{F4EF55A2-433F-49E8-BC3D-53BACAABF1B2}" presName="parentText" presStyleLbl="node1" presStyleIdx="0" presStyleCnt="3">
        <dgm:presLayoutVars>
          <dgm:chMax val="0"/>
          <dgm:bulletEnabled val="1"/>
        </dgm:presLayoutVars>
      </dgm:prSet>
      <dgm:spPr/>
    </dgm:pt>
    <dgm:pt modelId="{2A45126A-DF74-4336-BDEE-4E17EA493C14}" type="pres">
      <dgm:prSet presAssocID="{0A87C93D-0C0A-46E4-BB13-F2B6382646D7}" presName="spacer" presStyleCnt="0"/>
      <dgm:spPr/>
    </dgm:pt>
    <dgm:pt modelId="{B79AC3C6-4586-434B-871E-B94D4E862F40}" type="pres">
      <dgm:prSet presAssocID="{4068BAA0-5400-4B38-9350-5A1DF688871E}" presName="parentText" presStyleLbl="node1" presStyleIdx="1" presStyleCnt="3">
        <dgm:presLayoutVars>
          <dgm:chMax val="0"/>
          <dgm:bulletEnabled val="1"/>
        </dgm:presLayoutVars>
      </dgm:prSet>
      <dgm:spPr/>
    </dgm:pt>
    <dgm:pt modelId="{DA365D90-4AFE-4D11-96BA-6C090833D9FF}" type="pres">
      <dgm:prSet presAssocID="{DB5B219A-69DA-469D-B337-D47285439813}" presName="spacer" presStyleCnt="0"/>
      <dgm:spPr/>
    </dgm:pt>
    <dgm:pt modelId="{F0992E74-CF34-4CA4-AAFC-FDB204E2E2E5}" type="pres">
      <dgm:prSet presAssocID="{F8BDD5E5-AF00-40BE-BFB2-30E1F4B0BAE2}" presName="parentText" presStyleLbl="node1" presStyleIdx="2" presStyleCnt="3">
        <dgm:presLayoutVars>
          <dgm:chMax val="0"/>
          <dgm:bulletEnabled val="1"/>
        </dgm:presLayoutVars>
      </dgm:prSet>
      <dgm:spPr/>
    </dgm:pt>
  </dgm:ptLst>
  <dgm:cxnLst>
    <dgm:cxn modelId="{0AFBCA0C-6A42-43F5-984A-7DD152B052F9}" type="presOf" srcId="{F4EF55A2-433F-49E8-BC3D-53BACAABF1B2}" destId="{9DDE1A72-59B2-47F3-9A79-B2188EBD3BC5}" srcOrd="0" destOrd="0" presId="urn:microsoft.com/office/officeart/2005/8/layout/vList2"/>
    <dgm:cxn modelId="{5186F91B-70F1-4E14-AD6C-A23AD4557205}" srcId="{D02844A0-5CC2-4BEF-B682-4DB075D74451}" destId="{4068BAA0-5400-4B38-9350-5A1DF688871E}" srcOrd="1" destOrd="0" parTransId="{0CEA8D61-6BF9-40A1-834F-01AE0CB5008F}" sibTransId="{DB5B219A-69DA-469D-B337-D47285439813}"/>
    <dgm:cxn modelId="{D511C733-2156-4C21-8990-6DEF16EC24C7}" type="presOf" srcId="{4068BAA0-5400-4B38-9350-5A1DF688871E}" destId="{B79AC3C6-4586-434B-871E-B94D4E862F40}" srcOrd="0" destOrd="0" presId="urn:microsoft.com/office/officeart/2005/8/layout/vList2"/>
    <dgm:cxn modelId="{51086654-A029-4158-B281-DBE1EDFDB1FA}" srcId="{D02844A0-5CC2-4BEF-B682-4DB075D74451}" destId="{F4EF55A2-433F-49E8-BC3D-53BACAABF1B2}" srcOrd="0" destOrd="0" parTransId="{A9934A5D-3B3C-43AA-91D7-F133E60F83F7}" sibTransId="{0A87C93D-0C0A-46E4-BB13-F2B6382646D7}"/>
    <dgm:cxn modelId="{066822A6-7106-4C94-A321-FECC2F025791}" type="presOf" srcId="{F8BDD5E5-AF00-40BE-BFB2-30E1F4B0BAE2}" destId="{F0992E74-CF34-4CA4-AAFC-FDB204E2E2E5}" srcOrd="0" destOrd="0" presId="urn:microsoft.com/office/officeart/2005/8/layout/vList2"/>
    <dgm:cxn modelId="{07A4F0C4-6D72-49BA-9FCC-C68FF6BDE51E}" srcId="{D02844A0-5CC2-4BEF-B682-4DB075D74451}" destId="{F8BDD5E5-AF00-40BE-BFB2-30E1F4B0BAE2}" srcOrd="2" destOrd="0" parTransId="{8C39D555-63CD-4129-903A-14FB9E3B471D}" sibTransId="{3104EBFC-8872-4A3A-90E8-DA8173C9C0EE}"/>
    <dgm:cxn modelId="{50FC97D6-786F-4455-AD98-1EDC4C1DEA8C}" type="presOf" srcId="{D02844A0-5CC2-4BEF-B682-4DB075D74451}" destId="{97A05E10-2C1B-408C-9315-F914B3DAF58E}" srcOrd="0" destOrd="0" presId="urn:microsoft.com/office/officeart/2005/8/layout/vList2"/>
    <dgm:cxn modelId="{1F39FA99-68FD-4CA9-A88B-7C9BADD92404}" type="presParOf" srcId="{97A05E10-2C1B-408C-9315-F914B3DAF58E}" destId="{9DDE1A72-59B2-47F3-9A79-B2188EBD3BC5}" srcOrd="0" destOrd="0" presId="urn:microsoft.com/office/officeart/2005/8/layout/vList2"/>
    <dgm:cxn modelId="{252FE6FF-5887-4590-B914-29EA00938899}" type="presParOf" srcId="{97A05E10-2C1B-408C-9315-F914B3DAF58E}" destId="{2A45126A-DF74-4336-BDEE-4E17EA493C14}" srcOrd="1" destOrd="0" presId="urn:microsoft.com/office/officeart/2005/8/layout/vList2"/>
    <dgm:cxn modelId="{D591C8EE-F625-4CD2-98B8-06E5D6939CA4}" type="presParOf" srcId="{97A05E10-2C1B-408C-9315-F914B3DAF58E}" destId="{B79AC3C6-4586-434B-871E-B94D4E862F40}" srcOrd="2" destOrd="0" presId="urn:microsoft.com/office/officeart/2005/8/layout/vList2"/>
    <dgm:cxn modelId="{D64F45C7-8D85-4CE8-ACE5-D2803330DB96}" type="presParOf" srcId="{97A05E10-2C1B-408C-9315-F914B3DAF58E}" destId="{DA365D90-4AFE-4D11-96BA-6C090833D9FF}" srcOrd="3" destOrd="0" presId="urn:microsoft.com/office/officeart/2005/8/layout/vList2"/>
    <dgm:cxn modelId="{EE2C8E9C-9FBD-4D53-A97E-8EA2C3931304}" type="presParOf" srcId="{97A05E10-2C1B-408C-9315-F914B3DAF58E}" destId="{F0992E74-CF34-4CA4-AAFC-FDB204E2E2E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CD904-1F89-41D2-A46B-57BC1CDDAEB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8CAF9FC7-60A8-4226-AE30-C9B1C0F550FB}">
      <dgm:prSet/>
      <dgm:spPr/>
      <dgm:t>
        <a:bodyPr/>
        <a:lstStyle/>
        <a:p>
          <a:r>
            <a:rPr lang="en-US"/>
            <a:t>Cleveland Clinic Main</a:t>
          </a:r>
        </a:p>
      </dgm:t>
    </dgm:pt>
    <dgm:pt modelId="{AA7B8351-90E0-40A5-90B6-4C11CDD81E5B}" type="parTrans" cxnId="{765E5308-CB54-4D29-8DBB-8E073E9980C7}">
      <dgm:prSet/>
      <dgm:spPr/>
      <dgm:t>
        <a:bodyPr/>
        <a:lstStyle/>
        <a:p>
          <a:endParaRPr lang="en-US"/>
        </a:p>
      </dgm:t>
    </dgm:pt>
    <dgm:pt modelId="{0740AD4B-0646-4F10-87C9-70583E28A443}" type="sibTrans" cxnId="{765E5308-CB54-4D29-8DBB-8E073E9980C7}">
      <dgm:prSet/>
      <dgm:spPr/>
      <dgm:t>
        <a:bodyPr/>
        <a:lstStyle/>
        <a:p>
          <a:endParaRPr lang="en-US"/>
        </a:p>
      </dgm:t>
    </dgm:pt>
    <dgm:pt modelId="{B6DB9E2B-ACC1-43EA-878D-51A9B7FA2AA7}">
      <dgm:prSet/>
      <dgm:spPr/>
      <dgm:t>
        <a:bodyPr/>
        <a:lstStyle/>
        <a:p>
          <a:r>
            <a:rPr lang="en-US" dirty="0"/>
            <a:t>Cleveland Clinic Florida</a:t>
          </a:r>
        </a:p>
      </dgm:t>
    </dgm:pt>
    <dgm:pt modelId="{CDA81411-454E-4A0C-AE93-4A7DC7EBD6A4}" type="parTrans" cxnId="{AA18309C-C70B-4999-9E3D-25FCA8905C03}">
      <dgm:prSet/>
      <dgm:spPr/>
      <dgm:t>
        <a:bodyPr/>
        <a:lstStyle/>
        <a:p>
          <a:endParaRPr lang="en-US"/>
        </a:p>
      </dgm:t>
    </dgm:pt>
    <dgm:pt modelId="{EA3812AD-69CB-4785-ACB1-7185548B5941}" type="sibTrans" cxnId="{AA18309C-C70B-4999-9E3D-25FCA8905C03}">
      <dgm:prSet/>
      <dgm:spPr/>
      <dgm:t>
        <a:bodyPr/>
        <a:lstStyle/>
        <a:p>
          <a:endParaRPr lang="en-US"/>
        </a:p>
      </dgm:t>
    </dgm:pt>
    <dgm:pt modelId="{F690BDC1-A20D-47E4-A84C-65C746D28C41}">
      <dgm:prSet/>
      <dgm:spPr/>
      <dgm:t>
        <a:bodyPr/>
        <a:lstStyle/>
        <a:p>
          <a:r>
            <a:rPr lang="en-US"/>
            <a:t>Northwestern University</a:t>
          </a:r>
        </a:p>
      </dgm:t>
    </dgm:pt>
    <dgm:pt modelId="{8594A817-F4BF-40E4-BC77-77534FA2F17D}" type="parTrans" cxnId="{A913F51E-511E-4F55-BC32-732BC17A1E5D}">
      <dgm:prSet/>
      <dgm:spPr/>
      <dgm:t>
        <a:bodyPr/>
        <a:lstStyle/>
        <a:p>
          <a:endParaRPr lang="en-US"/>
        </a:p>
      </dgm:t>
    </dgm:pt>
    <dgm:pt modelId="{DF4BE4E4-6A95-4A75-AB51-62979F73E2DF}" type="sibTrans" cxnId="{A913F51E-511E-4F55-BC32-732BC17A1E5D}">
      <dgm:prSet/>
      <dgm:spPr/>
      <dgm:t>
        <a:bodyPr/>
        <a:lstStyle/>
        <a:p>
          <a:endParaRPr lang="en-US"/>
        </a:p>
      </dgm:t>
    </dgm:pt>
    <dgm:pt modelId="{EFC5FC2C-19C5-49C5-881D-A6AC0E578FB3}">
      <dgm:prSet/>
      <dgm:spPr/>
      <dgm:t>
        <a:bodyPr/>
        <a:lstStyle/>
        <a:p>
          <a:r>
            <a:rPr lang="en-US"/>
            <a:t>MD Anderson Cancer Center</a:t>
          </a:r>
        </a:p>
      </dgm:t>
    </dgm:pt>
    <dgm:pt modelId="{D0C120DE-8C22-4280-8D9D-D1A83C98AE9F}" type="parTrans" cxnId="{E825AE57-EC0F-40C9-8A9A-3DC521D40F68}">
      <dgm:prSet/>
      <dgm:spPr/>
      <dgm:t>
        <a:bodyPr/>
        <a:lstStyle/>
        <a:p>
          <a:endParaRPr lang="en-US"/>
        </a:p>
      </dgm:t>
    </dgm:pt>
    <dgm:pt modelId="{20ACCD5E-8117-4270-A189-4632296AE151}" type="sibTrans" cxnId="{E825AE57-EC0F-40C9-8A9A-3DC521D40F68}">
      <dgm:prSet/>
      <dgm:spPr/>
      <dgm:t>
        <a:bodyPr/>
        <a:lstStyle/>
        <a:p>
          <a:endParaRPr lang="en-US"/>
        </a:p>
      </dgm:t>
    </dgm:pt>
    <dgm:pt modelId="{51BAE40F-4C15-4FA0-8521-DE79503CB961}">
      <dgm:prSet/>
      <dgm:spPr/>
      <dgm:t>
        <a:bodyPr/>
        <a:lstStyle/>
        <a:p>
          <a:r>
            <a:rPr lang="en-US"/>
            <a:t>Franciscan Health Indianapolis</a:t>
          </a:r>
        </a:p>
      </dgm:t>
    </dgm:pt>
    <dgm:pt modelId="{5E45998E-9F49-4856-8CFE-EFFA231114E0}" type="parTrans" cxnId="{521A011A-2998-48F3-9A57-D9F748C5F84D}">
      <dgm:prSet/>
      <dgm:spPr/>
      <dgm:t>
        <a:bodyPr/>
        <a:lstStyle/>
        <a:p>
          <a:endParaRPr lang="en-US"/>
        </a:p>
      </dgm:t>
    </dgm:pt>
    <dgm:pt modelId="{A90D6F5F-19C4-4B7A-AAD9-26E767086ACA}" type="sibTrans" cxnId="{521A011A-2998-48F3-9A57-D9F748C5F84D}">
      <dgm:prSet/>
      <dgm:spPr/>
      <dgm:t>
        <a:bodyPr/>
        <a:lstStyle/>
        <a:p>
          <a:endParaRPr lang="en-US"/>
        </a:p>
      </dgm:t>
    </dgm:pt>
    <dgm:pt modelId="{D620EF5F-C38B-435C-9A39-BCCBD15064E0}">
      <dgm:prSet/>
      <dgm:spPr/>
      <dgm:t>
        <a:bodyPr/>
        <a:lstStyle/>
        <a:p>
          <a:r>
            <a:rPr lang="en-US"/>
            <a:t>Cedars Sinai, Los Angeles</a:t>
          </a:r>
        </a:p>
      </dgm:t>
    </dgm:pt>
    <dgm:pt modelId="{B63B40CB-60F4-4C51-B83D-9899E34B4C7E}" type="parTrans" cxnId="{1BADE06D-24B4-488B-98BF-A4DE848E366C}">
      <dgm:prSet/>
      <dgm:spPr/>
      <dgm:t>
        <a:bodyPr/>
        <a:lstStyle/>
        <a:p>
          <a:endParaRPr lang="en-US"/>
        </a:p>
      </dgm:t>
    </dgm:pt>
    <dgm:pt modelId="{741BCE30-1E42-4FD9-9E1C-8503EC7E7A48}" type="sibTrans" cxnId="{1BADE06D-24B4-488B-98BF-A4DE848E366C}">
      <dgm:prSet/>
      <dgm:spPr/>
      <dgm:t>
        <a:bodyPr/>
        <a:lstStyle/>
        <a:p>
          <a:endParaRPr lang="en-US"/>
        </a:p>
      </dgm:t>
    </dgm:pt>
    <dgm:pt modelId="{5FE48271-7E71-48D3-A3BD-047D9BE12B29}">
      <dgm:prSet/>
      <dgm:spPr/>
      <dgm:t>
        <a:bodyPr/>
        <a:lstStyle/>
        <a:p>
          <a:r>
            <a:rPr lang="en-US"/>
            <a:t>West Virginia University</a:t>
          </a:r>
        </a:p>
      </dgm:t>
    </dgm:pt>
    <dgm:pt modelId="{E133A390-9B72-465A-B110-24B32FFDD916}" type="parTrans" cxnId="{54D54762-A415-4804-A1C2-6A4E8D637611}">
      <dgm:prSet/>
      <dgm:spPr/>
      <dgm:t>
        <a:bodyPr/>
        <a:lstStyle/>
        <a:p>
          <a:endParaRPr lang="en-US"/>
        </a:p>
      </dgm:t>
    </dgm:pt>
    <dgm:pt modelId="{DF4EE2A2-A7D2-4BB2-B89E-54EF473598C7}" type="sibTrans" cxnId="{54D54762-A415-4804-A1C2-6A4E8D637611}">
      <dgm:prSet/>
      <dgm:spPr/>
      <dgm:t>
        <a:bodyPr/>
        <a:lstStyle/>
        <a:p>
          <a:endParaRPr lang="en-US"/>
        </a:p>
      </dgm:t>
    </dgm:pt>
    <dgm:pt modelId="{342B3D83-A4EE-4B97-83FA-0188EFE389F8}">
      <dgm:prSet/>
      <dgm:spPr/>
      <dgm:t>
        <a:bodyPr/>
        <a:lstStyle/>
        <a:p>
          <a:r>
            <a:rPr lang="en-US"/>
            <a:t>Torrance Memorial, California</a:t>
          </a:r>
        </a:p>
      </dgm:t>
    </dgm:pt>
    <dgm:pt modelId="{DDB0996B-F0CF-4316-B60C-595094836C50}" type="parTrans" cxnId="{C45FDA59-B07E-49F3-83C4-6C6C29B4E636}">
      <dgm:prSet/>
      <dgm:spPr/>
      <dgm:t>
        <a:bodyPr/>
        <a:lstStyle/>
        <a:p>
          <a:endParaRPr lang="en-US"/>
        </a:p>
      </dgm:t>
    </dgm:pt>
    <dgm:pt modelId="{BD58A871-5593-4F1A-97AC-5A5BF6710E14}" type="sibTrans" cxnId="{C45FDA59-B07E-49F3-83C4-6C6C29B4E636}">
      <dgm:prSet/>
      <dgm:spPr/>
      <dgm:t>
        <a:bodyPr/>
        <a:lstStyle/>
        <a:p>
          <a:endParaRPr lang="en-US"/>
        </a:p>
      </dgm:t>
    </dgm:pt>
    <dgm:pt modelId="{9618A3AB-792B-4E45-A465-2913AA505AEC}">
      <dgm:prSet/>
      <dgm:spPr/>
      <dgm:t>
        <a:bodyPr/>
        <a:lstStyle/>
        <a:p>
          <a:r>
            <a:rPr lang="en-US"/>
            <a:t>Baptist Health Loisville</a:t>
          </a:r>
        </a:p>
      </dgm:t>
    </dgm:pt>
    <dgm:pt modelId="{D0CC9CCF-9A9F-4B0B-A7A8-C0CBA2691E4D}" type="parTrans" cxnId="{5DAC4B9B-D858-4561-B9ED-20C3A4FDFBCA}">
      <dgm:prSet/>
      <dgm:spPr/>
      <dgm:t>
        <a:bodyPr/>
        <a:lstStyle/>
        <a:p>
          <a:endParaRPr lang="en-US"/>
        </a:p>
      </dgm:t>
    </dgm:pt>
    <dgm:pt modelId="{82535828-60BD-48BF-BF75-E5DAE73C0114}" type="sibTrans" cxnId="{5DAC4B9B-D858-4561-B9ED-20C3A4FDFBCA}">
      <dgm:prSet/>
      <dgm:spPr/>
      <dgm:t>
        <a:bodyPr/>
        <a:lstStyle/>
        <a:p>
          <a:endParaRPr lang="en-US"/>
        </a:p>
      </dgm:t>
    </dgm:pt>
    <dgm:pt modelId="{348BD7A9-53DE-4F75-AF50-ACCDC3EBD3F2}">
      <dgm:prSet/>
      <dgm:spPr/>
      <dgm:t>
        <a:bodyPr/>
        <a:lstStyle/>
        <a:p>
          <a:r>
            <a:rPr lang="en-US"/>
            <a:t>Advent Health Orlando</a:t>
          </a:r>
        </a:p>
      </dgm:t>
    </dgm:pt>
    <dgm:pt modelId="{AABC0C70-773B-45DB-8C3C-9680DFD8DCBC}" type="parTrans" cxnId="{9D0F3B99-8F52-44B1-BDCC-C332585AE59D}">
      <dgm:prSet/>
      <dgm:spPr/>
      <dgm:t>
        <a:bodyPr/>
        <a:lstStyle/>
        <a:p>
          <a:endParaRPr lang="en-US"/>
        </a:p>
      </dgm:t>
    </dgm:pt>
    <dgm:pt modelId="{2766AFCB-D085-4390-A830-8B85575CEE21}" type="sibTrans" cxnId="{9D0F3B99-8F52-44B1-BDCC-C332585AE59D}">
      <dgm:prSet/>
      <dgm:spPr/>
      <dgm:t>
        <a:bodyPr/>
        <a:lstStyle/>
        <a:p>
          <a:endParaRPr lang="en-US"/>
        </a:p>
      </dgm:t>
    </dgm:pt>
    <dgm:pt modelId="{C8AFB5AA-B4BB-4780-818C-0535430D2BD0}">
      <dgm:prSet/>
      <dgm:spPr/>
      <dgm:t>
        <a:bodyPr/>
        <a:lstStyle/>
        <a:p>
          <a:r>
            <a:rPr lang="en-US"/>
            <a:t>Mayo Clinic</a:t>
          </a:r>
        </a:p>
      </dgm:t>
    </dgm:pt>
    <dgm:pt modelId="{289EBC84-6887-4E59-B587-CA3EC5F64C6A}" type="parTrans" cxnId="{482CBD37-1C9B-4D7B-AA66-CDB775FC5218}">
      <dgm:prSet/>
      <dgm:spPr/>
      <dgm:t>
        <a:bodyPr/>
        <a:lstStyle/>
        <a:p>
          <a:endParaRPr lang="en-US"/>
        </a:p>
      </dgm:t>
    </dgm:pt>
    <dgm:pt modelId="{7840F8F6-F7BB-4E45-B482-02625FB00A14}" type="sibTrans" cxnId="{482CBD37-1C9B-4D7B-AA66-CDB775FC5218}">
      <dgm:prSet/>
      <dgm:spPr/>
      <dgm:t>
        <a:bodyPr/>
        <a:lstStyle/>
        <a:p>
          <a:endParaRPr lang="en-US"/>
        </a:p>
      </dgm:t>
    </dgm:pt>
    <dgm:pt modelId="{6650CB90-86FB-417D-B0AB-D89248B0B0F4}">
      <dgm:prSet/>
      <dgm:spPr/>
      <dgm:t>
        <a:bodyPr/>
        <a:lstStyle/>
        <a:p>
          <a:r>
            <a:rPr lang="en-US" dirty="0"/>
            <a:t>Beth Israel Deaconess MC/Dana Farber Harvard Medical School</a:t>
          </a:r>
        </a:p>
      </dgm:t>
    </dgm:pt>
    <dgm:pt modelId="{88DE4E3C-6ECD-4C8E-BC17-875EE2F900CC}" type="parTrans" cxnId="{11DFD456-6227-402A-ACA1-BA6E07FA9AC3}">
      <dgm:prSet/>
      <dgm:spPr/>
      <dgm:t>
        <a:bodyPr/>
        <a:lstStyle/>
        <a:p>
          <a:endParaRPr lang="en-US"/>
        </a:p>
      </dgm:t>
    </dgm:pt>
    <dgm:pt modelId="{16C240F9-F31A-46D2-92C6-A3C60359BA52}" type="sibTrans" cxnId="{11DFD456-6227-402A-ACA1-BA6E07FA9AC3}">
      <dgm:prSet/>
      <dgm:spPr/>
      <dgm:t>
        <a:bodyPr/>
        <a:lstStyle/>
        <a:p>
          <a:endParaRPr lang="en-US"/>
        </a:p>
      </dgm:t>
    </dgm:pt>
    <dgm:pt modelId="{96252C16-403F-4A90-A965-D6426CD62D1F}">
      <dgm:prSet/>
      <dgm:spPr/>
      <dgm:t>
        <a:bodyPr/>
        <a:lstStyle/>
        <a:p>
          <a:r>
            <a:rPr lang="en-US" dirty="0"/>
            <a:t>University of Washington (Seattle)</a:t>
          </a:r>
        </a:p>
      </dgm:t>
    </dgm:pt>
    <dgm:pt modelId="{BF38FBA5-68B0-4781-876C-AB001D58D96D}" type="parTrans" cxnId="{92D6077C-EE68-4A33-93C8-B6A8115A4B5F}">
      <dgm:prSet/>
      <dgm:spPr/>
      <dgm:t>
        <a:bodyPr/>
        <a:lstStyle/>
        <a:p>
          <a:endParaRPr lang="en-US"/>
        </a:p>
      </dgm:t>
    </dgm:pt>
    <dgm:pt modelId="{E80332DA-E763-42E0-8912-76636C7DD823}" type="sibTrans" cxnId="{92D6077C-EE68-4A33-93C8-B6A8115A4B5F}">
      <dgm:prSet/>
      <dgm:spPr/>
      <dgm:t>
        <a:bodyPr/>
        <a:lstStyle/>
        <a:p>
          <a:endParaRPr lang="en-US"/>
        </a:p>
      </dgm:t>
    </dgm:pt>
    <dgm:pt modelId="{97A5854C-5A4F-40D8-BFC9-5624939630A1}">
      <dgm:prSet/>
      <dgm:spPr/>
      <dgm:t>
        <a:bodyPr/>
        <a:lstStyle/>
        <a:p>
          <a:r>
            <a:rPr lang="en-US" dirty="0"/>
            <a:t>University of Chicago</a:t>
          </a:r>
        </a:p>
      </dgm:t>
    </dgm:pt>
    <dgm:pt modelId="{048077D6-962C-4C62-8F8E-6762FEBAE751}" type="parTrans" cxnId="{CE1235D4-9BCB-4683-BC01-246151C848E5}">
      <dgm:prSet/>
      <dgm:spPr/>
      <dgm:t>
        <a:bodyPr/>
        <a:lstStyle/>
        <a:p>
          <a:endParaRPr lang="en-US"/>
        </a:p>
      </dgm:t>
    </dgm:pt>
    <dgm:pt modelId="{0826AEC1-A806-42F8-B5F3-31A2866C30C7}" type="sibTrans" cxnId="{CE1235D4-9BCB-4683-BC01-246151C848E5}">
      <dgm:prSet/>
      <dgm:spPr/>
      <dgm:t>
        <a:bodyPr/>
        <a:lstStyle/>
        <a:p>
          <a:endParaRPr lang="en-US"/>
        </a:p>
      </dgm:t>
    </dgm:pt>
    <dgm:pt modelId="{85A309D5-3104-43BC-AA56-13F2E6E78852}" type="pres">
      <dgm:prSet presAssocID="{FBCCD904-1F89-41D2-A46B-57BC1CDDAEB8}" presName="diagram" presStyleCnt="0">
        <dgm:presLayoutVars>
          <dgm:dir/>
          <dgm:resizeHandles val="exact"/>
        </dgm:presLayoutVars>
      </dgm:prSet>
      <dgm:spPr/>
    </dgm:pt>
    <dgm:pt modelId="{CACD4996-7E1A-46FB-B118-059C03A3F1BB}" type="pres">
      <dgm:prSet presAssocID="{8CAF9FC7-60A8-4226-AE30-C9B1C0F550FB}" presName="node" presStyleLbl="node1" presStyleIdx="0" presStyleCnt="14">
        <dgm:presLayoutVars>
          <dgm:bulletEnabled val="1"/>
        </dgm:presLayoutVars>
      </dgm:prSet>
      <dgm:spPr/>
    </dgm:pt>
    <dgm:pt modelId="{2805FF7F-4242-473C-B4DE-689203E6E6D3}" type="pres">
      <dgm:prSet presAssocID="{0740AD4B-0646-4F10-87C9-70583E28A443}" presName="sibTrans" presStyleCnt="0"/>
      <dgm:spPr/>
    </dgm:pt>
    <dgm:pt modelId="{9292EDAF-21D9-4DFF-80A9-14B12124C3B2}" type="pres">
      <dgm:prSet presAssocID="{B6DB9E2B-ACC1-43EA-878D-51A9B7FA2AA7}" presName="node" presStyleLbl="node1" presStyleIdx="1" presStyleCnt="14">
        <dgm:presLayoutVars>
          <dgm:bulletEnabled val="1"/>
        </dgm:presLayoutVars>
      </dgm:prSet>
      <dgm:spPr/>
    </dgm:pt>
    <dgm:pt modelId="{5BB4D2E3-60B1-4F52-A519-68E63DE76AE1}" type="pres">
      <dgm:prSet presAssocID="{EA3812AD-69CB-4785-ACB1-7185548B5941}" presName="sibTrans" presStyleCnt="0"/>
      <dgm:spPr/>
    </dgm:pt>
    <dgm:pt modelId="{EE119B1E-7E46-4FB1-9696-2BF6E99423DD}" type="pres">
      <dgm:prSet presAssocID="{F690BDC1-A20D-47E4-A84C-65C746D28C41}" presName="node" presStyleLbl="node1" presStyleIdx="2" presStyleCnt="14">
        <dgm:presLayoutVars>
          <dgm:bulletEnabled val="1"/>
        </dgm:presLayoutVars>
      </dgm:prSet>
      <dgm:spPr/>
    </dgm:pt>
    <dgm:pt modelId="{3CA06416-5562-4BB1-8744-97E6DC2BE2FA}" type="pres">
      <dgm:prSet presAssocID="{DF4BE4E4-6A95-4A75-AB51-62979F73E2DF}" presName="sibTrans" presStyleCnt="0"/>
      <dgm:spPr/>
    </dgm:pt>
    <dgm:pt modelId="{30BA64F1-6438-4E06-B308-3CD63023888A}" type="pres">
      <dgm:prSet presAssocID="{EFC5FC2C-19C5-49C5-881D-A6AC0E578FB3}" presName="node" presStyleLbl="node1" presStyleIdx="3" presStyleCnt="14">
        <dgm:presLayoutVars>
          <dgm:bulletEnabled val="1"/>
        </dgm:presLayoutVars>
      </dgm:prSet>
      <dgm:spPr/>
    </dgm:pt>
    <dgm:pt modelId="{B6944893-35E3-43CC-B88B-7D7C2D9A6768}" type="pres">
      <dgm:prSet presAssocID="{20ACCD5E-8117-4270-A189-4632296AE151}" presName="sibTrans" presStyleCnt="0"/>
      <dgm:spPr/>
    </dgm:pt>
    <dgm:pt modelId="{6A4AFFBE-836E-431C-A37C-4E2433AA8394}" type="pres">
      <dgm:prSet presAssocID="{51BAE40F-4C15-4FA0-8521-DE79503CB961}" presName="node" presStyleLbl="node1" presStyleIdx="4" presStyleCnt="14">
        <dgm:presLayoutVars>
          <dgm:bulletEnabled val="1"/>
        </dgm:presLayoutVars>
      </dgm:prSet>
      <dgm:spPr/>
    </dgm:pt>
    <dgm:pt modelId="{18917708-6DB1-449D-83AB-F58DA63CEF8B}" type="pres">
      <dgm:prSet presAssocID="{A90D6F5F-19C4-4B7A-AAD9-26E767086ACA}" presName="sibTrans" presStyleCnt="0"/>
      <dgm:spPr/>
    </dgm:pt>
    <dgm:pt modelId="{91F548F2-0CF5-4D2F-ABEF-077E9503B503}" type="pres">
      <dgm:prSet presAssocID="{D620EF5F-C38B-435C-9A39-BCCBD15064E0}" presName="node" presStyleLbl="node1" presStyleIdx="5" presStyleCnt="14">
        <dgm:presLayoutVars>
          <dgm:bulletEnabled val="1"/>
        </dgm:presLayoutVars>
      </dgm:prSet>
      <dgm:spPr/>
    </dgm:pt>
    <dgm:pt modelId="{AFBD6430-DD19-4E63-9B04-EF6657A64F6A}" type="pres">
      <dgm:prSet presAssocID="{741BCE30-1E42-4FD9-9E1C-8503EC7E7A48}" presName="sibTrans" presStyleCnt="0"/>
      <dgm:spPr/>
    </dgm:pt>
    <dgm:pt modelId="{570A5360-8154-410B-8660-6D52E296879E}" type="pres">
      <dgm:prSet presAssocID="{5FE48271-7E71-48D3-A3BD-047D9BE12B29}" presName="node" presStyleLbl="node1" presStyleIdx="6" presStyleCnt="14">
        <dgm:presLayoutVars>
          <dgm:bulletEnabled val="1"/>
        </dgm:presLayoutVars>
      </dgm:prSet>
      <dgm:spPr/>
    </dgm:pt>
    <dgm:pt modelId="{18BB5B0B-B5F3-4EFC-9F7D-041D16020DAD}" type="pres">
      <dgm:prSet presAssocID="{DF4EE2A2-A7D2-4BB2-B89E-54EF473598C7}" presName="sibTrans" presStyleCnt="0"/>
      <dgm:spPr/>
    </dgm:pt>
    <dgm:pt modelId="{0F73F7CF-9B50-4376-948C-177962CA9E9A}" type="pres">
      <dgm:prSet presAssocID="{342B3D83-A4EE-4B97-83FA-0188EFE389F8}" presName="node" presStyleLbl="node1" presStyleIdx="7" presStyleCnt="14">
        <dgm:presLayoutVars>
          <dgm:bulletEnabled val="1"/>
        </dgm:presLayoutVars>
      </dgm:prSet>
      <dgm:spPr/>
    </dgm:pt>
    <dgm:pt modelId="{AE470D03-E868-4E6F-9CF2-6718E797021C}" type="pres">
      <dgm:prSet presAssocID="{BD58A871-5593-4F1A-97AC-5A5BF6710E14}" presName="sibTrans" presStyleCnt="0"/>
      <dgm:spPr/>
    </dgm:pt>
    <dgm:pt modelId="{5190B89F-2AFA-43F7-A698-A20EF5740DF5}" type="pres">
      <dgm:prSet presAssocID="{9618A3AB-792B-4E45-A465-2913AA505AEC}" presName="node" presStyleLbl="node1" presStyleIdx="8" presStyleCnt="14">
        <dgm:presLayoutVars>
          <dgm:bulletEnabled val="1"/>
        </dgm:presLayoutVars>
      </dgm:prSet>
      <dgm:spPr/>
    </dgm:pt>
    <dgm:pt modelId="{D7340863-CB73-4979-9ADE-419CD93FA9A5}" type="pres">
      <dgm:prSet presAssocID="{82535828-60BD-48BF-BF75-E5DAE73C0114}" presName="sibTrans" presStyleCnt="0"/>
      <dgm:spPr/>
    </dgm:pt>
    <dgm:pt modelId="{6AEEBF3F-9A14-4A90-9D91-031C8306B734}" type="pres">
      <dgm:prSet presAssocID="{348BD7A9-53DE-4F75-AF50-ACCDC3EBD3F2}" presName="node" presStyleLbl="node1" presStyleIdx="9" presStyleCnt="14">
        <dgm:presLayoutVars>
          <dgm:bulletEnabled val="1"/>
        </dgm:presLayoutVars>
      </dgm:prSet>
      <dgm:spPr/>
    </dgm:pt>
    <dgm:pt modelId="{D3185783-DEA5-4FF5-84EB-F8F304FC37C6}" type="pres">
      <dgm:prSet presAssocID="{2766AFCB-D085-4390-A830-8B85575CEE21}" presName="sibTrans" presStyleCnt="0"/>
      <dgm:spPr/>
    </dgm:pt>
    <dgm:pt modelId="{AB4AD609-2E4E-4443-B845-E98DB2FD0F63}" type="pres">
      <dgm:prSet presAssocID="{C8AFB5AA-B4BB-4780-818C-0535430D2BD0}" presName="node" presStyleLbl="node1" presStyleIdx="10" presStyleCnt="14">
        <dgm:presLayoutVars>
          <dgm:bulletEnabled val="1"/>
        </dgm:presLayoutVars>
      </dgm:prSet>
      <dgm:spPr/>
    </dgm:pt>
    <dgm:pt modelId="{0DE32D4E-17FA-4AE8-8259-EE6573CB45EE}" type="pres">
      <dgm:prSet presAssocID="{7840F8F6-F7BB-4E45-B482-02625FB00A14}" presName="sibTrans" presStyleCnt="0"/>
      <dgm:spPr/>
    </dgm:pt>
    <dgm:pt modelId="{A2993350-BE4F-4C0A-B3E3-DAEEFC20458A}" type="pres">
      <dgm:prSet presAssocID="{6650CB90-86FB-417D-B0AB-D89248B0B0F4}" presName="node" presStyleLbl="node1" presStyleIdx="11" presStyleCnt="14">
        <dgm:presLayoutVars>
          <dgm:bulletEnabled val="1"/>
        </dgm:presLayoutVars>
      </dgm:prSet>
      <dgm:spPr/>
    </dgm:pt>
    <dgm:pt modelId="{6650019F-034E-4BE7-A8C1-6B2CAADD9038}" type="pres">
      <dgm:prSet presAssocID="{16C240F9-F31A-46D2-92C6-A3C60359BA52}" presName="sibTrans" presStyleCnt="0"/>
      <dgm:spPr/>
    </dgm:pt>
    <dgm:pt modelId="{C9BF539E-3A20-4C39-B8E0-EC0BA658BCCA}" type="pres">
      <dgm:prSet presAssocID="{96252C16-403F-4A90-A965-D6426CD62D1F}" presName="node" presStyleLbl="node1" presStyleIdx="12" presStyleCnt="14">
        <dgm:presLayoutVars>
          <dgm:bulletEnabled val="1"/>
        </dgm:presLayoutVars>
      </dgm:prSet>
      <dgm:spPr/>
    </dgm:pt>
    <dgm:pt modelId="{B7E56A81-CD30-4BB8-BEB2-BB6961E1894A}" type="pres">
      <dgm:prSet presAssocID="{E80332DA-E763-42E0-8912-76636C7DD823}" presName="sibTrans" presStyleCnt="0"/>
      <dgm:spPr/>
    </dgm:pt>
    <dgm:pt modelId="{33E9E41A-FA00-4CA7-B79F-36F77AB52AC4}" type="pres">
      <dgm:prSet presAssocID="{97A5854C-5A4F-40D8-BFC9-5624939630A1}" presName="node" presStyleLbl="node1" presStyleIdx="13" presStyleCnt="14">
        <dgm:presLayoutVars>
          <dgm:bulletEnabled val="1"/>
        </dgm:presLayoutVars>
      </dgm:prSet>
      <dgm:spPr/>
    </dgm:pt>
  </dgm:ptLst>
  <dgm:cxnLst>
    <dgm:cxn modelId="{765E5308-CB54-4D29-8DBB-8E073E9980C7}" srcId="{FBCCD904-1F89-41D2-A46B-57BC1CDDAEB8}" destId="{8CAF9FC7-60A8-4226-AE30-C9B1C0F550FB}" srcOrd="0" destOrd="0" parTransId="{AA7B8351-90E0-40A5-90B6-4C11CDD81E5B}" sibTransId="{0740AD4B-0646-4F10-87C9-70583E28A443}"/>
    <dgm:cxn modelId="{521A011A-2998-48F3-9A57-D9F748C5F84D}" srcId="{FBCCD904-1F89-41D2-A46B-57BC1CDDAEB8}" destId="{51BAE40F-4C15-4FA0-8521-DE79503CB961}" srcOrd="4" destOrd="0" parTransId="{5E45998E-9F49-4856-8CFE-EFFA231114E0}" sibTransId="{A90D6F5F-19C4-4B7A-AAD9-26E767086ACA}"/>
    <dgm:cxn modelId="{A913F51E-511E-4F55-BC32-732BC17A1E5D}" srcId="{FBCCD904-1F89-41D2-A46B-57BC1CDDAEB8}" destId="{F690BDC1-A20D-47E4-A84C-65C746D28C41}" srcOrd="2" destOrd="0" parTransId="{8594A817-F4BF-40E4-BC77-77534FA2F17D}" sibTransId="{DF4BE4E4-6A95-4A75-AB51-62979F73E2DF}"/>
    <dgm:cxn modelId="{4907F829-7E85-4112-9A34-39A7667873C8}" type="presOf" srcId="{97A5854C-5A4F-40D8-BFC9-5624939630A1}" destId="{33E9E41A-FA00-4CA7-B79F-36F77AB52AC4}" srcOrd="0" destOrd="0" presId="urn:microsoft.com/office/officeart/2005/8/layout/default"/>
    <dgm:cxn modelId="{482CBD37-1C9B-4D7B-AA66-CDB775FC5218}" srcId="{FBCCD904-1F89-41D2-A46B-57BC1CDDAEB8}" destId="{C8AFB5AA-B4BB-4780-818C-0535430D2BD0}" srcOrd="10" destOrd="0" parTransId="{289EBC84-6887-4E59-B587-CA3EC5F64C6A}" sibTransId="{7840F8F6-F7BB-4E45-B482-02625FB00A14}"/>
    <dgm:cxn modelId="{75BFBE3F-D93C-4597-A71E-29D3F8CB7BC1}" type="presOf" srcId="{B6DB9E2B-ACC1-43EA-878D-51A9B7FA2AA7}" destId="{9292EDAF-21D9-4DFF-80A9-14B12124C3B2}" srcOrd="0" destOrd="0" presId="urn:microsoft.com/office/officeart/2005/8/layout/default"/>
    <dgm:cxn modelId="{B5C86F5D-47D1-41FC-B25D-9D8CA1B33D98}" type="presOf" srcId="{348BD7A9-53DE-4F75-AF50-ACCDC3EBD3F2}" destId="{6AEEBF3F-9A14-4A90-9D91-031C8306B734}" srcOrd="0" destOrd="0" presId="urn:microsoft.com/office/officeart/2005/8/layout/default"/>
    <dgm:cxn modelId="{49BD6462-1414-420B-A795-035BE14CF2E0}" type="presOf" srcId="{5FE48271-7E71-48D3-A3BD-047D9BE12B29}" destId="{570A5360-8154-410B-8660-6D52E296879E}" srcOrd="0" destOrd="0" presId="urn:microsoft.com/office/officeart/2005/8/layout/default"/>
    <dgm:cxn modelId="{54D54762-A415-4804-A1C2-6A4E8D637611}" srcId="{FBCCD904-1F89-41D2-A46B-57BC1CDDAEB8}" destId="{5FE48271-7E71-48D3-A3BD-047D9BE12B29}" srcOrd="6" destOrd="0" parTransId="{E133A390-9B72-465A-B110-24B32FFDD916}" sibTransId="{DF4EE2A2-A7D2-4BB2-B89E-54EF473598C7}"/>
    <dgm:cxn modelId="{C1BA726B-316D-46BB-A6ED-4DA751F93327}" type="presOf" srcId="{EFC5FC2C-19C5-49C5-881D-A6AC0E578FB3}" destId="{30BA64F1-6438-4E06-B308-3CD63023888A}" srcOrd="0" destOrd="0" presId="urn:microsoft.com/office/officeart/2005/8/layout/default"/>
    <dgm:cxn modelId="{1BADE06D-24B4-488B-98BF-A4DE848E366C}" srcId="{FBCCD904-1F89-41D2-A46B-57BC1CDDAEB8}" destId="{D620EF5F-C38B-435C-9A39-BCCBD15064E0}" srcOrd="5" destOrd="0" parTransId="{B63B40CB-60F4-4C51-B83D-9899E34B4C7E}" sibTransId="{741BCE30-1E42-4FD9-9E1C-8503EC7E7A48}"/>
    <dgm:cxn modelId="{11DFD456-6227-402A-ACA1-BA6E07FA9AC3}" srcId="{FBCCD904-1F89-41D2-A46B-57BC1CDDAEB8}" destId="{6650CB90-86FB-417D-B0AB-D89248B0B0F4}" srcOrd="11" destOrd="0" parTransId="{88DE4E3C-6ECD-4C8E-BC17-875EE2F900CC}" sibTransId="{16C240F9-F31A-46D2-92C6-A3C60359BA52}"/>
    <dgm:cxn modelId="{E825AE57-EC0F-40C9-8A9A-3DC521D40F68}" srcId="{FBCCD904-1F89-41D2-A46B-57BC1CDDAEB8}" destId="{EFC5FC2C-19C5-49C5-881D-A6AC0E578FB3}" srcOrd="3" destOrd="0" parTransId="{D0C120DE-8C22-4280-8D9D-D1A83C98AE9F}" sibTransId="{20ACCD5E-8117-4270-A189-4632296AE151}"/>
    <dgm:cxn modelId="{C45FDA59-B07E-49F3-83C4-6C6C29B4E636}" srcId="{FBCCD904-1F89-41D2-A46B-57BC1CDDAEB8}" destId="{342B3D83-A4EE-4B97-83FA-0188EFE389F8}" srcOrd="7" destOrd="0" parTransId="{DDB0996B-F0CF-4316-B60C-595094836C50}" sibTransId="{BD58A871-5593-4F1A-97AC-5A5BF6710E14}"/>
    <dgm:cxn modelId="{92D6077C-EE68-4A33-93C8-B6A8115A4B5F}" srcId="{FBCCD904-1F89-41D2-A46B-57BC1CDDAEB8}" destId="{96252C16-403F-4A90-A965-D6426CD62D1F}" srcOrd="12" destOrd="0" parTransId="{BF38FBA5-68B0-4781-876C-AB001D58D96D}" sibTransId="{E80332DA-E763-42E0-8912-76636C7DD823}"/>
    <dgm:cxn modelId="{25900880-E8A9-48D7-AF14-15B1338B2908}" type="presOf" srcId="{9618A3AB-792B-4E45-A465-2913AA505AEC}" destId="{5190B89F-2AFA-43F7-A698-A20EF5740DF5}" srcOrd="0" destOrd="0" presId="urn:microsoft.com/office/officeart/2005/8/layout/default"/>
    <dgm:cxn modelId="{26E7A48A-FEBB-49E6-9978-C923377AC4AD}" type="presOf" srcId="{D620EF5F-C38B-435C-9A39-BCCBD15064E0}" destId="{91F548F2-0CF5-4D2F-ABEF-077E9503B503}" srcOrd="0" destOrd="0" presId="urn:microsoft.com/office/officeart/2005/8/layout/default"/>
    <dgm:cxn modelId="{6311D98D-7FA1-4A65-B40C-EA2D707E9430}" type="presOf" srcId="{F690BDC1-A20D-47E4-A84C-65C746D28C41}" destId="{EE119B1E-7E46-4FB1-9696-2BF6E99423DD}" srcOrd="0" destOrd="0" presId="urn:microsoft.com/office/officeart/2005/8/layout/default"/>
    <dgm:cxn modelId="{9D0F3B99-8F52-44B1-BDCC-C332585AE59D}" srcId="{FBCCD904-1F89-41D2-A46B-57BC1CDDAEB8}" destId="{348BD7A9-53DE-4F75-AF50-ACCDC3EBD3F2}" srcOrd="9" destOrd="0" parTransId="{AABC0C70-773B-45DB-8C3C-9680DFD8DCBC}" sibTransId="{2766AFCB-D085-4390-A830-8B85575CEE21}"/>
    <dgm:cxn modelId="{5DAC4B9B-D858-4561-B9ED-20C3A4FDFBCA}" srcId="{FBCCD904-1F89-41D2-A46B-57BC1CDDAEB8}" destId="{9618A3AB-792B-4E45-A465-2913AA505AEC}" srcOrd="8" destOrd="0" parTransId="{D0CC9CCF-9A9F-4B0B-A7A8-C0CBA2691E4D}" sibTransId="{82535828-60BD-48BF-BF75-E5DAE73C0114}"/>
    <dgm:cxn modelId="{AA18309C-C70B-4999-9E3D-25FCA8905C03}" srcId="{FBCCD904-1F89-41D2-A46B-57BC1CDDAEB8}" destId="{B6DB9E2B-ACC1-43EA-878D-51A9B7FA2AA7}" srcOrd="1" destOrd="0" parTransId="{CDA81411-454E-4A0C-AE93-4A7DC7EBD6A4}" sibTransId="{EA3812AD-69CB-4785-ACB1-7185548B5941}"/>
    <dgm:cxn modelId="{23EFB5B1-61AD-4D02-B04C-B0EB33000BFA}" type="presOf" srcId="{6650CB90-86FB-417D-B0AB-D89248B0B0F4}" destId="{A2993350-BE4F-4C0A-B3E3-DAEEFC20458A}" srcOrd="0" destOrd="0" presId="urn:microsoft.com/office/officeart/2005/8/layout/default"/>
    <dgm:cxn modelId="{67EB4DC8-AADC-4C81-B28C-FE98E6161931}" type="presOf" srcId="{8CAF9FC7-60A8-4226-AE30-C9B1C0F550FB}" destId="{CACD4996-7E1A-46FB-B118-059C03A3F1BB}" srcOrd="0" destOrd="0" presId="urn:microsoft.com/office/officeart/2005/8/layout/default"/>
    <dgm:cxn modelId="{CE1235D4-9BCB-4683-BC01-246151C848E5}" srcId="{FBCCD904-1F89-41D2-A46B-57BC1CDDAEB8}" destId="{97A5854C-5A4F-40D8-BFC9-5624939630A1}" srcOrd="13" destOrd="0" parTransId="{048077D6-962C-4C62-8F8E-6762FEBAE751}" sibTransId="{0826AEC1-A806-42F8-B5F3-31A2866C30C7}"/>
    <dgm:cxn modelId="{EAFEB6DC-954D-4320-BDFD-F39D6AD064EE}" type="presOf" srcId="{FBCCD904-1F89-41D2-A46B-57BC1CDDAEB8}" destId="{85A309D5-3104-43BC-AA56-13F2E6E78852}" srcOrd="0" destOrd="0" presId="urn:microsoft.com/office/officeart/2005/8/layout/default"/>
    <dgm:cxn modelId="{E074C1DC-010C-4ECA-85B5-D5A6A5E70A43}" type="presOf" srcId="{96252C16-403F-4A90-A965-D6426CD62D1F}" destId="{C9BF539E-3A20-4C39-B8E0-EC0BA658BCCA}" srcOrd="0" destOrd="0" presId="urn:microsoft.com/office/officeart/2005/8/layout/default"/>
    <dgm:cxn modelId="{7B617EEF-5654-4A31-AAE7-5219F6C8C2F8}" type="presOf" srcId="{C8AFB5AA-B4BB-4780-818C-0535430D2BD0}" destId="{AB4AD609-2E4E-4443-B845-E98DB2FD0F63}" srcOrd="0" destOrd="0" presId="urn:microsoft.com/office/officeart/2005/8/layout/default"/>
    <dgm:cxn modelId="{1FA113F7-0E8B-4B07-A60D-3F52648E2357}" type="presOf" srcId="{342B3D83-A4EE-4B97-83FA-0188EFE389F8}" destId="{0F73F7CF-9B50-4376-948C-177962CA9E9A}" srcOrd="0" destOrd="0" presId="urn:microsoft.com/office/officeart/2005/8/layout/default"/>
    <dgm:cxn modelId="{CD2B3AF8-A5A7-4DD0-9DCD-652523B383C7}" type="presOf" srcId="{51BAE40F-4C15-4FA0-8521-DE79503CB961}" destId="{6A4AFFBE-836E-431C-A37C-4E2433AA8394}" srcOrd="0" destOrd="0" presId="urn:microsoft.com/office/officeart/2005/8/layout/default"/>
    <dgm:cxn modelId="{6E6EB00C-2ABE-4CC4-A8BE-C5B67A57BCBB}" type="presParOf" srcId="{85A309D5-3104-43BC-AA56-13F2E6E78852}" destId="{CACD4996-7E1A-46FB-B118-059C03A3F1BB}" srcOrd="0" destOrd="0" presId="urn:microsoft.com/office/officeart/2005/8/layout/default"/>
    <dgm:cxn modelId="{646F02D7-03DF-476B-9306-CB1DB17F691A}" type="presParOf" srcId="{85A309D5-3104-43BC-AA56-13F2E6E78852}" destId="{2805FF7F-4242-473C-B4DE-689203E6E6D3}" srcOrd="1" destOrd="0" presId="urn:microsoft.com/office/officeart/2005/8/layout/default"/>
    <dgm:cxn modelId="{AA6A8FF3-B4A1-4170-B646-74D650DF270E}" type="presParOf" srcId="{85A309D5-3104-43BC-AA56-13F2E6E78852}" destId="{9292EDAF-21D9-4DFF-80A9-14B12124C3B2}" srcOrd="2" destOrd="0" presId="urn:microsoft.com/office/officeart/2005/8/layout/default"/>
    <dgm:cxn modelId="{4FC2DFAB-7089-419E-9CBC-F4ADB28FA24A}" type="presParOf" srcId="{85A309D5-3104-43BC-AA56-13F2E6E78852}" destId="{5BB4D2E3-60B1-4F52-A519-68E63DE76AE1}" srcOrd="3" destOrd="0" presId="urn:microsoft.com/office/officeart/2005/8/layout/default"/>
    <dgm:cxn modelId="{2C5D6AF2-DAD7-4C5C-8FA1-39E160DE1052}" type="presParOf" srcId="{85A309D5-3104-43BC-AA56-13F2E6E78852}" destId="{EE119B1E-7E46-4FB1-9696-2BF6E99423DD}" srcOrd="4" destOrd="0" presId="urn:microsoft.com/office/officeart/2005/8/layout/default"/>
    <dgm:cxn modelId="{56C27541-CE30-42D6-BD35-688B4007C466}" type="presParOf" srcId="{85A309D5-3104-43BC-AA56-13F2E6E78852}" destId="{3CA06416-5562-4BB1-8744-97E6DC2BE2FA}" srcOrd="5" destOrd="0" presId="urn:microsoft.com/office/officeart/2005/8/layout/default"/>
    <dgm:cxn modelId="{7899BAF2-3E2A-422E-8701-22D3B1D77851}" type="presParOf" srcId="{85A309D5-3104-43BC-AA56-13F2E6E78852}" destId="{30BA64F1-6438-4E06-B308-3CD63023888A}" srcOrd="6" destOrd="0" presId="urn:microsoft.com/office/officeart/2005/8/layout/default"/>
    <dgm:cxn modelId="{672F0C7A-7DCC-4BB5-8C19-778E95221691}" type="presParOf" srcId="{85A309D5-3104-43BC-AA56-13F2E6E78852}" destId="{B6944893-35E3-43CC-B88B-7D7C2D9A6768}" srcOrd="7" destOrd="0" presId="urn:microsoft.com/office/officeart/2005/8/layout/default"/>
    <dgm:cxn modelId="{F85AF6CD-FFC7-4AB9-8F92-25F6C4D226C4}" type="presParOf" srcId="{85A309D5-3104-43BC-AA56-13F2E6E78852}" destId="{6A4AFFBE-836E-431C-A37C-4E2433AA8394}" srcOrd="8" destOrd="0" presId="urn:microsoft.com/office/officeart/2005/8/layout/default"/>
    <dgm:cxn modelId="{B2FB379E-8B52-4CE6-BA14-523B5BC2FB71}" type="presParOf" srcId="{85A309D5-3104-43BC-AA56-13F2E6E78852}" destId="{18917708-6DB1-449D-83AB-F58DA63CEF8B}" srcOrd="9" destOrd="0" presId="urn:microsoft.com/office/officeart/2005/8/layout/default"/>
    <dgm:cxn modelId="{64D7DD58-298B-4B69-84FE-E5497A92425D}" type="presParOf" srcId="{85A309D5-3104-43BC-AA56-13F2E6E78852}" destId="{91F548F2-0CF5-4D2F-ABEF-077E9503B503}" srcOrd="10" destOrd="0" presId="urn:microsoft.com/office/officeart/2005/8/layout/default"/>
    <dgm:cxn modelId="{28BA5AEB-DC35-4D52-89E0-C6948EA01EE8}" type="presParOf" srcId="{85A309D5-3104-43BC-AA56-13F2E6E78852}" destId="{AFBD6430-DD19-4E63-9B04-EF6657A64F6A}" srcOrd="11" destOrd="0" presId="urn:microsoft.com/office/officeart/2005/8/layout/default"/>
    <dgm:cxn modelId="{B8DFAD9A-94D7-4101-99FB-4122EE6B5683}" type="presParOf" srcId="{85A309D5-3104-43BC-AA56-13F2E6E78852}" destId="{570A5360-8154-410B-8660-6D52E296879E}" srcOrd="12" destOrd="0" presId="urn:microsoft.com/office/officeart/2005/8/layout/default"/>
    <dgm:cxn modelId="{A057F155-53F0-4927-846C-50B44EC9BD34}" type="presParOf" srcId="{85A309D5-3104-43BC-AA56-13F2E6E78852}" destId="{18BB5B0B-B5F3-4EFC-9F7D-041D16020DAD}" srcOrd="13" destOrd="0" presId="urn:microsoft.com/office/officeart/2005/8/layout/default"/>
    <dgm:cxn modelId="{BBD21C84-1BB9-476A-A67C-22FBAFDED088}" type="presParOf" srcId="{85A309D5-3104-43BC-AA56-13F2E6E78852}" destId="{0F73F7CF-9B50-4376-948C-177962CA9E9A}" srcOrd="14" destOrd="0" presId="urn:microsoft.com/office/officeart/2005/8/layout/default"/>
    <dgm:cxn modelId="{9A262B0A-4EED-44A6-AEBB-273B4CEF6AF6}" type="presParOf" srcId="{85A309D5-3104-43BC-AA56-13F2E6E78852}" destId="{AE470D03-E868-4E6F-9CF2-6718E797021C}" srcOrd="15" destOrd="0" presId="urn:microsoft.com/office/officeart/2005/8/layout/default"/>
    <dgm:cxn modelId="{25698CA9-AEF2-4B4F-82D4-4081C19237F1}" type="presParOf" srcId="{85A309D5-3104-43BC-AA56-13F2E6E78852}" destId="{5190B89F-2AFA-43F7-A698-A20EF5740DF5}" srcOrd="16" destOrd="0" presId="urn:microsoft.com/office/officeart/2005/8/layout/default"/>
    <dgm:cxn modelId="{914E2FF0-8550-4BBD-BD99-4EE4C8713B21}" type="presParOf" srcId="{85A309D5-3104-43BC-AA56-13F2E6E78852}" destId="{D7340863-CB73-4979-9ADE-419CD93FA9A5}" srcOrd="17" destOrd="0" presId="urn:microsoft.com/office/officeart/2005/8/layout/default"/>
    <dgm:cxn modelId="{957ED989-2200-40E4-816B-081F0F058A1D}" type="presParOf" srcId="{85A309D5-3104-43BC-AA56-13F2E6E78852}" destId="{6AEEBF3F-9A14-4A90-9D91-031C8306B734}" srcOrd="18" destOrd="0" presId="urn:microsoft.com/office/officeart/2005/8/layout/default"/>
    <dgm:cxn modelId="{63387FBA-648D-48DC-98F1-2D956DAEB5D4}" type="presParOf" srcId="{85A309D5-3104-43BC-AA56-13F2E6E78852}" destId="{D3185783-DEA5-4FF5-84EB-F8F304FC37C6}" srcOrd="19" destOrd="0" presId="urn:microsoft.com/office/officeart/2005/8/layout/default"/>
    <dgm:cxn modelId="{2BFD9341-6AFE-49BE-9FA0-26F8D328A634}" type="presParOf" srcId="{85A309D5-3104-43BC-AA56-13F2E6E78852}" destId="{AB4AD609-2E4E-4443-B845-E98DB2FD0F63}" srcOrd="20" destOrd="0" presId="urn:microsoft.com/office/officeart/2005/8/layout/default"/>
    <dgm:cxn modelId="{F77B0D10-370B-4141-BF71-E005BF3A05DC}" type="presParOf" srcId="{85A309D5-3104-43BC-AA56-13F2E6E78852}" destId="{0DE32D4E-17FA-4AE8-8259-EE6573CB45EE}" srcOrd="21" destOrd="0" presId="urn:microsoft.com/office/officeart/2005/8/layout/default"/>
    <dgm:cxn modelId="{787DDECA-AA4B-4FB6-8043-7D13E8C6D947}" type="presParOf" srcId="{85A309D5-3104-43BC-AA56-13F2E6E78852}" destId="{A2993350-BE4F-4C0A-B3E3-DAEEFC20458A}" srcOrd="22" destOrd="0" presId="urn:microsoft.com/office/officeart/2005/8/layout/default"/>
    <dgm:cxn modelId="{9E644FAA-F5B6-4494-9545-673DA66505AE}" type="presParOf" srcId="{85A309D5-3104-43BC-AA56-13F2E6E78852}" destId="{6650019F-034E-4BE7-A8C1-6B2CAADD9038}" srcOrd="23" destOrd="0" presId="urn:microsoft.com/office/officeart/2005/8/layout/default"/>
    <dgm:cxn modelId="{14A89A6C-3A2E-42D5-BE2E-5367A283AE86}" type="presParOf" srcId="{85A309D5-3104-43BC-AA56-13F2E6E78852}" destId="{C9BF539E-3A20-4C39-B8E0-EC0BA658BCCA}" srcOrd="24" destOrd="0" presId="urn:microsoft.com/office/officeart/2005/8/layout/default"/>
    <dgm:cxn modelId="{25DDC7DC-C830-44C8-92C4-1069869F9CDE}" type="presParOf" srcId="{85A309D5-3104-43BC-AA56-13F2E6E78852}" destId="{B7E56A81-CD30-4BB8-BEB2-BB6961E1894A}" srcOrd="25" destOrd="0" presId="urn:microsoft.com/office/officeart/2005/8/layout/default"/>
    <dgm:cxn modelId="{AA99C838-5A49-4602-809B-7D2A79C43BDF}" type="presParOf" srcId="{85A309D5-3104-43BC-AA56-13F2E6E78852}" destId="{33E9E41A-FA00-4CA7-B79F-36F77AB52AC4}"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1A72-59B2-47F3-9A79-B2188EBD3BC5}">
      <dsp:nvSpPr>
        <dsp:cNvPr id="0" name=""/>
        <dsp:cNvSpPr/>
      </dsp:nvSpPr>
      <dsp:spPr>
        <a:xfrm>
          <a:off x="0" y="555378"/>
          <a:ext cx="11355977" cy="1378257"/>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G-COR is a multinational, multicenter prospective observational cohort registry, and will collect clinical, laboratory, imaging, demographic, and socioeconomic data to identify risk factors associated with increased incidence of cancer treatment cardiovascular disease (CTRCD) and derive and validate risk scores for cardio oncology patients treated in different geographic locations throughout the world. </a:t>
          </a:r>
          <a:br>
            <a:rPr lang="en-US" sz="1300" b="0" i="0" kern="1200" dirty="0"/>
          </a:br>
          <a:endParaRPr lang="en-US" sz="1300" kern="1200" dirty="0"/>
        </a:p>
      </dsp:txBody>
      <dsp:txXfrm>
        <a:off x="67281" y="622659"/>
        <a:ext cx="11221415" cy="1243695"/>
      </dsp:txXfrm>
    </dsp:sp>
    <dsp:sp modelId="{B79AC3C6-4586-434B-871E-B94D4E862F40}">
      <dsp:nvSpPr>
        <dsp:cNvPr id="0" name=""/>
        <dsp:cNvSpPr/>
      </dsp:nvSpPr>
      <dsp:spPr>
        <a:xfrm>
          <a:off x="0" y="2120836"/>
          <a:ext cx="11355977" cy="1378257"/>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G-COR is the first global prospective cardio-oncology registry in the world and will involve the collaboration of </a:t>
          </a:r>
          <a:r>
            <a:rPr lang="en-US" sz="1600" kern="1200" dirty="0"/>
            <a:t>&gt; 100</a:t>
          </a:r>
          <a:r>
            <a:rPr lang="en-US" sz="1600" b="0" i="0" kern="1200" dirty="0"/>
            <a:t> hospitals from 24 countries to evaluate CVD in three groups of cancer patients: Breast cancer; hematological malignancies: lymphomas, leukemias, multiple myeloma; and patients treated with immune check point inhibitors. </a:t>
          </a:r>
          <a:br>
            <a:rPr lang="en-US" sz="1600" b="0" i="0" kern="1200" dirty="0"/>
          </a:br>
          <a:endParaRPr lang="en-US" sz="1600" kern="1200" dirty="0"/>
        </a:p>
      </dsp:txBody>
      <dsp:txXfrm>
        <a:off x="67281" y="2188117"/>
        <a:ext cx="11221415" cy="1243695"/>
      </dsp:txXfrm>
    </dsp:sp>
    <dsp:sp modelId="{F0992E74-CF34-4CA4-AAFC-FDB204E2E2E5}">
      <dsp:nvSpPr>
        <dsp:cNvPr id="0" name=""/>
        <dsp:cNvSpPr/>
      </dsp:nvSpPr>
      <dsp:spPr>
        <a:xfrm>
          <a:off x="0" y="3686294"/>
          <a:ext cx="11355977" cy="1378257"/>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G-COR will evaluate similarities and differences in diagnostic and treatment modalities as well as outcomes and the impact of socioeconomic factors and risk factors for toxicities in a large worldwide population.</a:t>
          </a:r>
          <a:endParaRPr lang="en-US" sz="1600" kern="1200" dirty="0"/>
        </a:p>
      </dsp:txBody>
      <dsp:txXfrm>
        <a:off x="67281" y="3753575"/>
        <a:ext cx="11221415" cy="12436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D4996-7E1A-46FB-B118-059C03A3F1BB}">
      <dsp:nvSpPr>
        <dsp:cNvPr id="0" name=""/>
        <dsp:cNvSpPr/>
      </dsp:nvSpPr>
      <dsp:spPr>
        <a:xfrm>
          <a:off x="3982" y="675530"/>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Cleveland Clinic Main</a:t>
          </a:r>
        </a:p>
      </dsp:txBody>
      <dsp:txXfrm>
        <a:off x="3982" y="675530"/>
        <a:ext cx="2156159" cy="1293695"/>
      </dsp:txXfrm>
    </dsp:sp>
    <dsp:sp modelId="{9292EDAF-21D9-4DFF-80A9-14B12124C3B2}">
      <dsp:nvSpPr>
        <dsp:cNvPr id="0" name=""/>
        <dsp:cNvSpPr/>
      </dsp:nvSpPr>
      <dsp:spPr>
        <a:xfrm>
          <a:off x="2375757" y="675530"/>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Cleveland Clinic Florida</a:t>
          </a:r>
        </a:p>
      </dsp:txBody>
      <dsp:txXfrm>
        <a:off x="2375757" y="675530"/>
        <a:ext cx="2156159" cy="1293695"/>
      </dsp:txXfrm>
    </dsp:sp>
    <dsp:sp modelId="{EE119B1E-7E46-4FB1-9696-2BF6E99423DD}">
      <dsp:nvSpPr>
        <dsp:cNvPr id="0" name=""/>
        <dsp:cNvSpPr/>
      </dsp:nvSpPr>
      <dsp:spPr>
        <a:xfrm>
          <a:off x="4747533" y="675530"/>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Northwestern University</a:t>
          </a:r>
        </a:p>
      </dsp:txBody>
      <dsp:txXfrm>
        <a:off x="4747533" y="675530"/>
        <a:ext cx="2156159" cy="1293695"/>
      </dsp:txXfrm>
    </dsp:sp>
    <dsp:sp modelId="{30BA64F1-6438-4E06-B308-3CD63023888A}">
      <dsp:nvSpPr>
        <dsp:cNvPr id="0" name=""/>
        <dsp:cNvSpPr/>
      </dsp:nvSpPr>
      <dsp:spPr>
        <a:xfrm>
          <a:off x="7119308" y="675530"/>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MD Anderson Cancer Center</a:t>
          </a:r>
        </a:p>
      </dsp:txBody>
      <dsp:txXfrm>
        <a:off x="7119308" y="675530"/>
        <a:ext cx="2156159" cy="1293695"/>
      </dsp:txXfrm>
    </dsp:sp>
    <dsp:sp modelId="{6A4AFFBE-836E-431C-A37C-4E2433AA8394}">
      <dsp:nvSpPr>
        <dsp:cNvPr id="0" name=""/>
        <dsp:cNvSpPr/>
      </dsp:nvSpPr>
      <dsp:spPr>
        <a:xfrm>
          <a:off x="9491084" y="675530"/>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Franciscan Health Indianapolis</a:t>
          </a:r>
        </a:p>
      </dsp:txBody>
      <dsp:txXfrm>
        <a:off x="9491084" y="675530"/>
        <a:ext cx="2156159" cy="1293695"/>
      </dsp:txXfrm>
    </dsp:sp>
    <dsp:sp modelId="{91F548F2-0CF5-4D2F-ABEF-077E9503B503}">
      <dsp:nvSpPr>
        <dsp:cNvPr id="0" name=""/>
        <dsp:cNvSpPr/>
      </dsp:nvSpPr>
      <dsp:spPr>
        <a:xfrm>
          <a:off x="3982" y="2184842"/>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Cedars Sinai, Los Angeles</a:t>
          </a:r>
        </a:p>
      </dsp:txBody>
      <dsp:txXfrm>
        <a:off x="3982" y="2184842"/>
        <a:ext cx="2156159" cy="1293695"/>
      </dsp:txXfrm>
    </dsp:sp>
    <dsp:sp modelId="{570A5360-8154-410B-8660-6D52E296879E}">
      <dsp:nvSpPr>
        <dsp:cNvPr id="0" name=""/>
        <dsp:cNvSpPr/>
      </dsp:nvSpPr>
      <dsp:spPr>
        <a:xfrm>
          <a:off x="2375757" y="2184842"/>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West Virginia University</a:t>
          </a:r>
        </a:p>
      </dsp:txBody>
      <dsp:txXfrm>
        <a:off x="2375757" y="2184842"/>
        <a:ext cx="2156159" cy="1293695"/>
      </dsp:txXfrm>
    </dsp:sp>
    <dsp:sp modelId="{0F73F7CF-9B50-4376-948C-177962CA9E9A}">
      <dsp:nvSpPr>
        <dsp:cNvPr id="0" name=""/>
        <dsp:cNvSpPr/>
      </dsp:nvSpPr>
      <dsp:spPr>
        <a:xfrm>
          <a:off x="4747533" y="2184842"/>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Torrance Memorial, California</a:t>
          </a:r>
        </a:p>
      </dsp:txBody>
      <dsp:txXfrm>
        <a:off x="4747533" y="2184842"/>
        <a:ext cx="2156159" cy="1293695"/>
      </dsp:txXfrm>
    </dsp:sp>
    <dsp:sp modelId="{5190B89F-2AFA-43F7-A698-A20EF5740DF5}">
      <dsp:nvSpPr>
        <dsp:cNvPr id="0" name=""/>
        <dsp:cNvSpPr/>
      </dsp:nvSpPr>
      <dsp:spPr>
        <a:xfrm>
          <a:off x="7119308" y="2184842"/>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Baptist Health Loisville</a:t>
          </a:r>
        </a:p>
      </dsp:txBody>
      <dsp:txXfrm>
        <a:off x="7119308" y="2184842"/>
        <a:ext cx="2156159" cy="1293695"/>
      </dsp:txXfrm>
    </dsp:sp>
    <dsp:sp modelId="{6AEEBF3F-9A14-4A90-9D91-031C8306B734}">
      <dsp:nvSpPr>
        <dsp:cNvPr id="0" name=""/>
        <dsp:cNvSpPr/>
      </dsp:nvSpPr>
      <dsp:spPr>
        <a:xfrm>
          <a:off x="9491084" y="2184842"/>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Advent Health Orlando</a:t>
          </a:r>
        </a:p>
      </dsp:txBody>
      <dsp:txXfrm>
        <a:off x="9491084" y="2184842"/>
        <a:ext cx="2156159" cy="1293695"/>
      </dsp:txXfrm>
    </dsp:sp>
    <dsp:sp modelId="{AB4AD609-2E4E-4443-B845-E98DB2FD0F63}">
      <dsp:nvSpPr>
        <dsp:cNvPr id="0" name=""/>
        <dsp:cNvSpPr/>
      </dsp:nvSpPr>
      <dsp:spPr>
        <a:xfrm>
          <a:off x="1189870" y="3694153"/>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Mayo Clinic</a:t>
          </a:r>
        </a:p>
      </dsp:txBody>
      <dsp:txXfrm>
        <a:off x="1189870" y="3694153"/>
        <a:ext cx="2156159" cy="1293695"/>
      </dsp:txXfrm>
    </dsp:sp>
    <dsp:sp modelId="{A2993350-BE4F-4C0A-B3E3-DAEEFC20458A}">
      <dsp:nvSpPr>
        <dsp:cNvPr id="0" name=""/>
        <dsp:cNvSpPr/>
      </dsp:nvSpPr>
      <dsp:spPr>
        <a:xfrm>
          <a:off x="3561645" y="3694153"/>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Beth Israel Deaconess MC/Dana Farber Harvard Medical School</a:t>
          </a:r>
        </a:p>
      </dsp:txBody>
      <dsp:txXfrm>
        <a:off x="3561645" y="3694153"/>
        <a:ext cx="2156159" cy="1293695"/>
      </dsp:txXfrm>
    </dsp:sp>
    <dsp:sp modelId="{C9BF539E-3A20-4C39-B8E0-EC0BA658BCCA}">
      <dsp:nvSpPr>
        <dsp:cNvPr id="0" name=""/>
        <dsp:cNvSpPr/>
      </dsp:nvSpPr>
      <dsp:spPr>
        <a:xfrm>
          <a:off x="5933420" y="3694153"/>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University of Washington (Seattle)</a:t>
          </a:r>
        </a:p>
      </dsp:txBody>
      <dsp:txXfrm>
        <a:off x="5933420" y="3694153"/>
        <a:ext cx="2156159" cy="1293695"/>
      </dsp:txXfrm>
    </dsp:sp>
    <dsp:sp modelId="{33E9E41A-FA00-4CA7-B79F-36F77AB52AC4}">
      <dsp:nvSpPr>
        <dsp:cNvPr id="0" name=""/>
        <dsp:cNvSpPr/>
      </dsp:nvSpPr>
      <dsp:spPr>
        <a:xfrm>
          <a:off x="8305196" y="3694153"/>
          <a:ext cx="2156159" cy="1293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University of Chicago</a:t>
          </a:r>
        </a:p>
      </dsp:txBody>
      <dsp:txXfrm>
        <a:off x="8305196" y="3694153"/>
        <a:ext cx="2156159" cy="12936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7DD3F-3828-4A65-9DB1-A0582B9C106A}"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ECE5B-42B6-41FF-A6CC-CFEB42259AB8}" type="slidenum">
              <a:rPr lang="en-US" smtClean="0"/>
              <a:t>‹#›</a:t>
            </a:fld>
            <a:endParaRPr lang="en-US"/>
          </a:p>
        </p:txBody>
      </p:sp>
    </p:spTree>
    <p:extLst>
      <p:ext uri="{BB962C8B-B14F-4D97-AF65-F5344CB8AC3E}">
        <p14:creationId xmlns:p14="http://schemas.microsoft.com/office/powerpoint/2010/main" val="391473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80847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1F94-8A49-3FDF-AFE6-EA45483196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AC47C-AEAF-A0BE-3702-49675F7AC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3FE24-01C7-9951-E541-B845742273A0}"/>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893DECB2-CAF2-7F61-41E6-EEC34EDEA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C5CD1-370A-9373-4DEE-9256F9F712F4}"/>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183193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24F4-05F8-CA38-AF19-B22F2F60E8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D12EA-F798-8288-BFE5-8702E5F5D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E4E93-2234-CF84-AA19-4CD271BCCB61}"/>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E9B57B00-970F-7B40-6D6D-8B0784E69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CD924-04F3-99B6-D06E-F4B94D623F9C}"/>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310660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18B85-B750-E4B8-0C38-9ADBCD206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6AC64-BC45-267E-F5B2-A012553BB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1EA9C-2175-B8C2-1C92-A78BDDD4ADFB}"/>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80A221E0-5C4D-0A3A-06BE-745C18884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F9C23-3092-F935-4B2D-574BBD1441FA}"/>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254660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1"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0"/>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90840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09"/>
            <a:ext cx="8911687" cy="1280891"/>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1"/>
            <a:ext cx="8915400" cy="3777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63006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1"/>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05393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1"/>
            <a:ext cx="4313864" cy="37776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3"/>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5848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3"/>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564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3815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9695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4"/>
            <a:ext cx="3505199" cy="4262436"/>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131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07D0-3549-B472-0D4B-DED1FE4AE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06329-F35D-5147-4C1B-4DC605AE7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987DB-7130-633E-714F-5C0FB6159B5D}"/>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A6BBE06F-568F-D6E7-558F-17B2A7952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AADB6-D9DA-AF2C-96DB-E64619738738}"/>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1240876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615210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7"/>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34000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7"/>
            <a:ext cx="8915399" cy="1555864"/>
          </a:xfrm>
        </p:spPr>
        <p:txBody>
          <a:bodyPr anchor="ctr">
            <a:normAutofit/>
          </a:bodyPr>
          <a:lstStyle>
            <a:lvl1pPr marL="0" indent="0" algn="l">
              <a:buNone/>
              <a:defRPr sz="18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330EA680-D336-4FF7-8B7A-9848BB0A1C32}"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8588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3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330EA680-D336-4FF7-8B7A-9848BB0A1C32}"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7"/>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3366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90446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38702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6"/>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6"/>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0061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3"/>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22FD995-5C48-4102-9F3E-04A85A8DDEB8}" type="datetimeFigureOut">
              <a:rPr lang="en-US" altLang="en-US" smtClean="0"/>
              <a:pPr>
                <a:defRPr/>
              </a:pPr>
              <a:t>4/25/2023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419253C-A08A-49E7-91CE-C4B4B3E9BD4B}" type="slidenum">
              <a:rPr lang="en-US" altLang="en-US" smtClean="0"/>
              <a:pPr>
                <a:defRPr/>
              </a:pPr>
              <a:t>‹#›</a:t>
            </a:fld>
            <a:endParaRPr lang="en-US" altLang="en-US"/>
          </a:p>
        </p:txBody>
      </p:sp>
    </p:spTree>
    <p:extLst>
      <p:ext uri="{BB962C8B-B14F-4D97-AF65-F5344CB8AC3E}">
        <p14:creationId xmlns:p14="http://schemas.microsoft.com/office/powerpoint/2010/main" val="4286997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018DE95-A34D-460E-B302-543CDC427143}" type="datetimeFigureOut">
              <a:rPr lang="en-US" altLang="en-US" smtClean="0"/>
              <a:pPr>
                <a:defRPr/>
              </a:pPr>
              <a:t>4/25/2023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0202BB9-BCC9-4EF9-99AA-F0DF2E152B14}" type="slidenum">
              <a:rPr lang="en-US" altLang="en-US" smtClean="0"/>
              <a:pPr>
                <a:defRPr/>
              </a:pPr>
              <a:t>‹#›</a:t>
            </a:fld>
            <a:endParaRPr lang="en-US" altLang="en-US"/>
          </a:p>
        </p:txBody>
      </p:sp>
    </p:spTree>
    <p:extLst>
      <p:ext uri="{BB962C8B-B14F-4D97-AF65-F5344CB8AC3E}">
        <p14:creationId xmlns:p14="http://schemas.microsoft.com/office/powerpoint/2010/main" val="399392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001E-B9F9-9451-5933-33AB4B9778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68207-088A-D0BA-19FA-91068A2A1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8D47C-F256-A8A7-A640-A72E8CFE73C7}"/>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0A024702-1B14-C1A5-A45E-27F96C241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B5F7B-B01C-04FA-CAF6-EF63659D7577}"/>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4162949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D93677-119B-45D7-A21D-E3561178317B}" type="datetimeFigureOut">
              <a:rPr lang="en-US" altLang="en-US" smtClean="0"/>
              <a:pPr>
                <a:defRPr/>
              </a:pPr>
              <a:t>4/25/2023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A59F3A8-1578-4784-83A2-7831B244A800}" type="slidenum">
              <a:rPr lang="en-US" altLang="en-US" smtClean="0"/>
              <a:pPr>
                <a:defRPr/>
              </a:pPr>
              <a:t>‹#›</a:t>
            </a:fld>
            <a:endParaRPr lang="en-US" altLang="en-US"/>
          </a:p>
        </p:txBody>
      </p:sp>
    </p:spTree>
    <p:extLst>
      <p:ext uri="{BB962C8B-B14F-4D97-AF65-F5344CB8AC3E}">
        <p14:creationId xmlns:p14="http://schemas.microsoft.com/office/powerpoint/2010/main" val="1225544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709763E-1570-4B9D-B8E5-54AC6E3DFAEE}" type="datetimeFigureOut">
              <a:rPr lang="en-US" altLang="en-US" smtClean="0"/>
              <a:pPr>
                <a:defRPr/>
              </a:pPr>
              <a:t>4/25/2023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AC7C50F-24EF-40F0-A8E5-30363DEF71E3}" type="slidenum">
              <a:rPr lang="en-US" altLang="en-US" smtClean="0"/>
              <a:pPr>
                <a:defRPr/>
              </a:pPr>
              <a:t>‹#›</a:t>
            </a:fld>
            <a:endParaRPr lang="en-US" altLang="en-US"/>
          </a:p>
        </p:txBody>
      </p:sp>
    </p:spTree>
    <p:extLst>
      <p:ext uri="{BB962C8B-B14F-4D97-AF65-F5344CB8AC3E}">
        <p14:creationId xmlns:p14="http://schemas.microsoft.com/office/powerpoint/2010/main" val="291341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3BC96C2-3956-468E-8B31-416A2C90242A}" type="datetimeFigureOut">
              <a:rPr lang="en-US" altLang="en-US" smtClean="0"/>
              <a:pPr>
                <a:defRPr/>
              </a:pPr>
              <a:t>4/25/2023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AEA10BE8-706B-4FB4-9C75-4D25526DA881}" type="slidenum">
              <a:rPr lang="en-US" altLang="en-US" smtClean="0"/>
              <a:pPr>
                <a:defRPr/>
              </a:pPr>
              <a:t>‹#›</a:t>
            </a:fld>
            <a:endParaRPr lang="en-US" altLang="en-US"/>
          </a:p>
        </p:txBody>
      </p:sp>
    </p:spTree>
    <p:extLst>
      <p:ext uri="{BB962C8B-B14F-4D97-AF65-F5344CB8AC3E}">
        <p14:creationId xmlns:p14="http://schemas.microsoft.com/office/powerpoint/2010/main" val="2452635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B2C9D9-D959-42E9-9F41-FA4F34487486}" type="datetimeFigureOut">
              <a:rPr lang="en-US" altLang="en-US" smtClean="0"/>
              <a:pPr>
                <a:defRPr/>
              </a:pPr>
              <a:t>4/25/2023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38B2C9E6-BACA-40AB-BC8F-550AC61A1530}" type="slidenum">
              <a:rPr lang="en-US" altLang="en-US" smtClean="0"/>
              <a:pPr>
                <a:defRPr/>
              </a:pPr>
              <a:t>‹#›</a:t>
            </a:fld>
            <a:endParaRPr lang="en-US" altLang="en-US"/>
          </a:p>
        </p:txBody>
      </p:sp>
    </p:spTree>
    <p:extLst>
      <p:ext uri="{BB962C8B-B14F-4D97-AF65-F5344CB8AC3E}">
        <p14:creationId xmlns:p14="http://schemas.microsoft.com/office/powerpoint/2010/main" val="992134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6C31D0-18BE-4BF6-9461-8AC10423BDF7}" type="datetimeFigureOut">
              <a:rPr lang="en-US" altLang="en-US" smtClean="0"/>
              <a:pPr>
                <a:defRPr/>
              </a:pPr>
              <a:t>4/25/2023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C94B7627-1E1A-4531-A03B-3E3B01876EAB}" type="slidenum">
              <a:rPr lang="en-US" altLang="en-US" smtClean="0"/>
              <a:pPr>
                <a:defRPr/>
              </a:pPr>
              <a:t>‹#›</a:t>
            </a:fld>
            <a:endParaRPr lang="en-US" altLang="en-US"/>
          </a:p>
        </p:txBody>
      </p:sp>
    </p:spTree>
    <p:extLst>
      <p:ext uri="{BB962C8B-B14F-4D97-AF65-F5344CB8AC3E}">
        <p14:creationId xmlns:p14="http://schemas.microsoft.com/office/powerpoint/2010/main" val="4053947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8A7BAE-D518-4DF1-BD7C-660CDA3BC1BC}" type="datetimeFigureOut">
              <a:rPr lang="en-US" altLang="en-US" smtClean="0"/>
              <a:pPr>
                <a:defRPr/>
              </a:pPr>
              <a:t>4/25/2023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030B180-980A-4C2D-9C31-B5AC196DC84D}" type="slidenum">
              <a:rPr lang="en-US" altLang="en-US" smtClean="0"/>
              <a:pPr>
                <a:defRPr/>
              </a:pPr>
              <a:t>‹#›</a:t>
            </a:fld>
            <a:endParaRPr lang="en-US" altLang="en-US"/>
          </a:p>
        </p:txBody>
      </p:sp>
    </p:spTree>
    <p:extLst>
      <p:ext uri="{BB962C8B-B14F-4D97-AF65-F5344CB8AC3E}">
        <p14:creationId xmlns:p14="http://schemas.microsoft.com/office/powerpoint/2010/main" val="4215981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025140-1303-4A64-BFAB-F1E7B2A0EE9F}" type="datetimeFigureOut">
              <a:rPr lang="en-US" altLang="en-US" smtClean="0"/>
              <a:pPr>
                <a:defRPr/>
              </a:pPr>
              <a:t>4/25/2023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386B">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F2CE509-9040-47C9-9814-4DD766603A81}" type="slidenum">
              <a:rPr lang="en-US" altLang="en-US" smtClean="0"/>
              <a:pPr>
                <a:defRPr/>
              </a:pPr>
              <a:t>‹#›</a:t>
            </a:fld>
            <a:endParaRPr lang="en-US" altLang="en-US"/>
          </a:p>
        </p:txBody>
      </p:sp>
    </p:spTree>
    <p:extLst>
      <p:ext uri="{BB962C8B-B14F-4D97-AF65-F5344CB8AC3E}">
        <p14:creationId xmlns:p14="http://schemas.microsoft.com/office/powerpoint/2010/main" val="2466053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129117" y="480486"/>
            <a:ext cx="838200" cy="486833"/>
          </a:xfrm>
        </p:spPr>
        <p:txBody>
          <a:bodyPr/>
          <a:lstStyle>
            <a:lvl1pPr>
              <a:defRPr/>
            </a:lvl1pPr>
          </a:lstStyle>
          <a:p>
            <a:pPr>
              <a:defRPr/>
            </a:pPr>
            <a:fld id="{BB4DE1E6-5D39-4BA8-A8F9-9CFEA61D90A0}" type="datetimeFigureOut">
              <a:rPr lang="en-US" altLang="en-US" smtClean="0"/>
              <a:pPr>
                <a:defRPr/>
              </a:pPr>
              <a:t>4/25/2023</a:t>
            </a:fld>
            <a:endParaRPr lang="en-US" altLang="en-US"/>
          </a:p>
        </p:txBody>
      </p:sp>
      <p:sp>
        <p:nvSpPr>
          <p:cNvPr id="5" name="Footer Placeholder 4"/>
          <p:cNvSpPr>
            <a:spLocks noGrp="1"/>
          </p:cNvSpPr>
          <p:nvPr>
            <p:ph type="ftr" sz="quarter" idx="11"/>
          </p:nvPr>
        </p:nvSpPr>
        <p:spPr>
          <a:xfrm rot="5400000">
            <a:off x="-899583" y="2347386"/>
            <a:ext cx="2895600" cy="486833"/>
          </a:xfrm>
        </p:spPr>
        <p:txBody>
          <a:bodyPr/>
          <a:lstStyle>
            <a:lvl1pPr>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12"/>
          </p:nvPr>
        </p:nvSpPr>
        <p:spPr>
          <a:xfrm rot="5400000">
            <a:off x="11294533" y="5901269"/>
            <a:ext cx="838200" cy="465667"/>
          </a:xfrm>
        </p:spPr>
        <p:txBody>
          <a:bodyPr/>
          <a:lstStyle>
            <a:lvl1pPr>
              <a:defRPr smtClean="0"/>
            </a:lvl1pPr>
          </a:lstStyle>
          <a:p>
            <a:pPr>
              <a:defRPr/>
            </a:pPr>
            <a:fld id="{A22D569C-05AD-4DF4-9CE2-E5F04AA3F131}" type="slidenum">
              <a:rPr lang="en-US" altLang="en-US"/>
              <a:pPr>
                <a:defRPr/>
              </a:pPr>
              <a:t>‹#›</a:t>
            </a:fld>
            <a:endParaRPr lang="en-US" altLang="en-US"/>
          </a:p>
        </p:txBody>
      </p:sp>
    </p:spTree>
    <p:extLst>
      <p:ext uri="{BB962C8B-B14F-4D97-AF65-F5344CB8AC3E}">
        <p14:creationId xmlns:p14="http://schemas.microsoft.com/office/powerpoint/2010/main" val="3393036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5400000">
            <a:off x="129117" y="480486"/>
            <a:ext cx="838200" cy="486833"/>
          </a:xfrm>
        </p:spPr>
        <p:txBody>
          <a:bodyPr/>
          <a:lstStyle>
            <a:lvl1pPr>
              <a:defRPr/>
            </a:lvl1pPr>
          </a:lstStyle>
          <a:p>
            <a:pPr>
              <a:defRPr/>
            </a:pPr>
            <a:fld id="{5869C2A9-DBB4-468B-8A3C-2F204295B180}" type="datetimeFigureOut">
              <a:rPr lang="en-US" altLang="en-US" smtClean="0"/>
              <a:pPr>
                <a:defRPr/>
              </a:pPr>
              <a:t>4/25/2023</a:t>
            </a:fld>
            <a:endParaRPr lang="en-US" altLang="en-US"/>
          </a:p>
        </p:txBody>
      </p:sp>
      <p:sp>
        <p:nvSpPr>
          <p:cNvPr id="5" name="Footer Placeholder 4"/>
          <p:cNvSpPr>
            <a:spLocks noGrp="1"/>
          </p:cNvSpPr>
          <p:nvPr>
            <p:ph type="ftr" sz="quarter" idx="11"/>
          </p:nvPr>
        </p:nvSpPr>
        <p:spPr>
          <a:xfrm rot="5400000">
            <a:off x="-899583" y="2347386"/>
            <a:ext cx="2895600" cy="486833"/>
          </a:xfrm>
        </p:spPr>
        <p:txBody>
          <a:bodyPr/>
          <a:lstStyle>
            <a:lvl1pPr>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12"/>
          </p:nvPr>
        </p:nvSpPr>
        <p:spPr>
          <a:xfrm rot="5400000">
            <a:off x="11294533" y="5901269"/>
            <a:ext cx="838200" cy="465667"/>
          </a:xfrm>
        </p:spPr>
        <p:txBody>
          <a:bodyPr/>
          <a:lstStyle>
            <a:lvl1pPr>
              <a:defRPr smtClean="0"/>
            </a:lvl1pPr>
          </a:lstStyle>
          <a:p>
            <a:pPr>
              <a:defRPr/>
            </a:pPr>
            <a:fld id="{74BD59EC-65D2-42F6-A2C7-5617B080A9DE}" type="slidenum">
              <a:rPr lang="en-US" altLang="en-US"/>
              <a:pPr>
                <a:defRPr/>
              </a:pPr>
              <a:t>‹#›</a:t>
            </a:fld>
            <a:endParaRPr lang="en-US" altLang="en-US"/>
          </a:p>
        </p:txBody>
      </p:sp>
    </p:spTree>
    <p:extLst>
      <p:ext uri="{BB962C8B-B14F-4D97-AF65-F5344CB8AC3E}">
        <p14:creationId xmlns:p14="http://schemas.microsoft.com/office/powerpoint/2010/main" val="106719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2B16-45EF-8332-00B4-405C186E2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7DB88-1BF3-95EB-C4A6-311D66E2C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EB4104-98E5-2B75-C8FF-193CD1E78F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9B730-97FA-BFD5-4C2F-6E9212516F8C}"/>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6" name="Footer Placeholder 5">
            <a:extLst>
              <a:ext uri="{FF2B5EF4-FFF2-40B4-BE49-F238E27FC236}">
                <a16:creationId xmlns:a16="http://schemas.microsoft.com/office/drawing/2014/main" id="{8B463ED9-DCF6-CA09-27D2-3834C313F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04AEC-CFB1-4452-5C04-8ECFC1C8F413}"/>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377396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037D-D901-B5EC-BBDC-D3B68B8C70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5C797-83DA-F0F7-682E-AC8EA7EDD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DCDA5-898E-1541-56E1-AF4A44EE5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B84B4A-96E7-2388-0CC6-946A17DF06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37FCD4-6ABD-922A-9D97-3EA8AE63F5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6CEF1-B77E-9259-A8F6-2DFE17A15311}"/>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8" name="Footer Placeholder 7">
            <a:extLst>
              <a:ext uri="{FF2B5EF4-FFF2-40B4-BE49-F238E27FC236}">
                <a16:creationId xmlns:a16="http://schemas.microsoft.com/office/drawing/2014/main" id="{FB1016F3-C3CC-FB68-8A36-6593812F9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1BCB0-1BC6-3ECE-573F-DFA567F2A61B}"/>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282145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0F26-CAEC-7B2D-AE80-C79BE06B0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B4B59-6D35-E7C7-1D8C-6FD9D6A7CBAD}"/>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4" name="Footer Placeholder 3">
            <a:extLst>
              <a:ext uri="{FF2B5EF4-FFF2-40B4-BE49-F238E27FC236}">
                <a16:creationId xmlns:a16="http://schemas.microsoft.com/office/drawing/2014/main" id="{13A4F585-3001-78F6-3691-3B381CE625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17A907-3556-8F8E-94E2-902C644F067E}"/>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153317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FE82D-C1C8-F9CB-5E0C-EA4E483CB51A}"/>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3" name="Footer Placeholder 2">
            <a:extLst>
              <a:ext uri="{FF2B5EF4-FFF2-40B4-BE49-F238E27FC236}">
                <a16:creationId xmlns:a16="http://schemas.microsoft.com/office/drawing/2014/main" id="{FC11D611-E6E9-C6E4-58C6-B79B787A40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E61FA4-3084-D770-DC0F-06FC85E16A7D}"/>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43480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36AD-DECF-6591-3409-25E227DFA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BE80F-AA52-AC73-D4E6-97AC916DA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184E1-DEE3-57C1-355F-2EB34F5DB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997B6-F21E-0D54-282E-5051C3399E05}"/>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6" name="Footer Placeholder 5">
            <a:extLst>
              <a:ext uri="{FF2B5EF4-FFF2-40B4-BE49-F238E27FC236}">
                <a16:creationId xmlns:a16="http://schemas.microsoft.com/office/drawing/2014/main" id="{C526CD7A-49B1-F30D-E300-5A92F68D9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B9AC6-7EE3-6589-2C24-27C8A623FD53}"/>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12075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F967-08B4-5344-9DFF-8473BD6D1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2CBA1E-338C-4CD7-C59B-E5876D4F1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36EA48-8FF0-AE6A-49DD-F830406EB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C5CA0-D432-632B-3BA9-19A81266C826}"/>
              </a:ext>
            </a:extLst>
          </p:cNvPr>
          <p:cNvSpPr>
            <a:spLocks noGrp="1"/>
          </p:cNvSpPr>
          <p:nvPr>
            <p:ph type="dt" sz="half" idx="10"/>
          </p:nvPr>
        </p:nvSpPr>
        <p:spPr/>
        <p:txBody>
          <a:bodyPr/>
          <a:lstStyle/>
          <a:p>
            <a:fld id="{631DBB29-9634-4671-B636-43555BED7952}" type="datetimeFigureOut">
              <a:rPr lang="en-US" smtClean="0"/>
              <a:t>4/25/2023</a:t>
            </a:fld>
            <a:endParaRPr lang="en-US"/>
          </a:p>
        </p:txBody>
      </p:sp>
      <p:sp>
        <p:nvSpPr>
          <p:cNvPr id="6" name="Footer Placeholder 5">
            <a:extLst>
              <a:ext uri="{FF2B5EF4-FFF2-40B4-BE49-F238E27FC236}">
                <a16:creationId xmlns:a16="http://schemas.microsoft.com/office/drawing/2014/main" id="{78F2E1EC-16F0-D82E-0F37-7884030F6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1E5E0-19CC-8796-ADFC-1BC39B34004E}"/>
              </a:ext>
            </a:extLst>
          </p:cNvPr>
          <p:cNvSpPr>
            <a:spLocks noGrp="1"/>
          </p:cNvSpPr>
          <p:nvPr>
            <p:ph type="sldNum" sz="quarter" idx="12"/>
          </p:nvPr>
        </p:nvSpPr>
        <p:spPr/>
        <p:txBody>
          <a:bodyPr/>
          <a:lstStyle/>
          <a:p>
            <a:fld id="{030D05F5-87BD-42DF-B456-78DB5034CE33}" type="slidenum">
              <a:rPr lang="en-US" smtClean="0"/>
              <a:t>‹#›</a:t>
            </a:fld>
            <a:endParaRPr lang="en-US"/>
          </a:p>
        </p:txBody>
      </p:sp>
    </p:spTree>
    <p:extLst>
      <p:ext uri="{BB962C8B-B14F-4D97-AF65-F5344CB8AC3E}">
        <p14:creationId xmlns:p14="http://schemas.microsoft.com/office/powerpoint/2010/main" val="55416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73F60-BA85-EFF5-D7E5-5B848655F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839E5E-9C5B-0B1A-98A4-945A51631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00B21-6DEC-5B39-9F4F-2B8FC3D8E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DBB29-9634-4671-B636-43555BED7952}" type="datetimeFigureOut">
              <a:rPr lang="en-US" smtClean="0"/>
              <a:t>4/25/2023</a:t>
            </a:fld>
            <a:endParaRPr lang="en-US"/>
          </a:p>
        </p:txBody>
      </p:sp>
      <p:sp>
        <p:nvSpPr>
          <p:cNvPr id="5" name="Footer Placeholder 4">
            <a:extLst>
              <a:ext uri="{FF2B5EF4-FFF2-40B4-BE49-F238E27FC236}">
                <a16:creationId xmlns:a16="http://schemas.microsoft.com/office/drawing/2014/main" id="{4AA1FACD-19BF-CA9E-8BA0-C9872ECA4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3FBCB7-84C9-6ABD-9C7D-678CBE519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D05F5-87BD-42DF-B456-78DB5034CE33}" type="slidenum">
              <a:rPr lang="en-US" smtClean="0"/>
              <a:t>‹#›</a:t>
            </a:fld>
            <a:endParaRPr lang="en-US"/>
          </a:p>
        </p:txBody>
      </p:sp>
    </p:spTree>
    <p:extLst>
      <p:ext uri="{BB962C8B-B14F-4D97-AF65-F5344CB8AC3E}">
        <p14:creationId xmlns:p14="http://schemas.microsoft.com/office/powerpoint/2010/main" val="133200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09"/>
            <a:ext cx="8911687" cy="128089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4/25/2023</a:t>
            </a:fld>
            <a:endParaRPr lang="en-US" dirty="0"/>
          </a:p>
        </p:txBody>
      </p:sp>
      <p:sp>
        <p:nvSpPr>
          <p:cNvPr id="5" name="Footer Placeholder 4"/>
          <p:cNvSpPr>
            <a:spLocks noGrp="1"/>
          </p:cNvSpPr>
          <p:nvPr>
            <p:ph type="ftr" sz="quarter" idx="3"/>
          </p:nvPr>
        </p:nvSpPr>
        <p:spPr>
          <a:xfrm>
            <a:off x="2589214"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4" y="787783"/>
            <a:ext cx="779767" cy="365125"/>
          </a:xfrm>
          <a:prstGeom prst="rect">
            <a:avLst/>
          </a:prstGeom>
        </p:spPr>
        <p:txBody>
          <a:bodyPr vert="horz" lIns="91440" tIns="45720" rIns="91440" bIns="45720" rtlCol="0" anchor="ctr"/>
          <a:lstStyle>
            <a:lvl1pPr algn="r">
              <a:defRPr sz="2000">
                <a:solidFill>
                  <a:srgbClr val="FEFFFF"/>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85482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4"/>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90A2"/>
                </a:solidFill>
                <a:cs typeface="Arial" pitchFamily="34" charset="0"/>
              </a:defRPr>
            </a:lvl1pPr>
          </a:lstStyle>
          <a:p>
            <a:pPr fontAlgn="base">
              <a:spcBef>
                <a:spcPct val="0"/>
              </a:spcBef>
              <a:spcAft>
                <a:spcPct val="0"/>
              </a:spcAft>
              <a:defRPr/>
            </a:pPr>
            <a:fld id="{F8256ABC-1B01-4146-A4BF-9F0178B54AA4}" type="datetimeFigureOut">
              <a:rPr lang="en-US" altLang="en-US" smtClean="0">
                <a:latin typeface="Franklin Gothic Book" panose="020B0503020102020204" pitchFamily="34" charset="0"/>
                <a:ea typeface="MS PGothic" panose="020B0600070205080204" pitchFamily="34" charset="-128"/>
              </a:rPr>
              <a:pPr fontAlgn="base">
                <a:spcBef>
                  <a:spcPct val="0"/>
                </a:spcBef>
                <a:spcAft>
                  <a:spcPct val="0"/>
                </a:spcAft>
                <a:defRPr/>
              </a:pPr>
              <a:t>4/25/2023</a:t>
            </a:fld>
            <a:endParaRPr lang="en-US" altLang="en-US">
              <a:latin typeface="Franklin Gothic Book" panose="020B0503020102020204" pitchFamily="34" charset="0"/>
              <a:ea typeface="MS PGothic" panose="020B0600070205080204" pitchFamily="34" charset="-128"/>
            </a:endParaRPr>
          </a:p>
        </p:txBody>
      </p:sp>
      <p:sp>
        <p:nvSpPr>
          <p:cNvPr id="5" name="Footer Placeholder 4"/>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cs typeface="+mn-cs"/>
              </a:defRPr>
            </a:lvl1pPr>
          </a:lstStyle>
          <a:p>
            <a:pPr>
              <a:defRPr/>
            </a:pPr>
            <a:endParaRPr lang="en-US">
              <a:solidFill>
                <a:srgbClr val="00386B">
                  <a:tint val="75000"/>
                </a:srgbClr>
              </a:solidFill>
            </a:endParaRPr>
          </a:p>
        </p:txBody>
      </p:sp>
      <p:sp>
        <p:nvSpPr>
          <p:cNvPr id="6" name="Slide Number Placeholder 5"/>
          <p:cNvSpPr>
            <a:spLocks noGrp="1"/>
          </p:cNvSpPr>
          <p:nvPr>
            <p:ph type="sldNum" sz="quarter" idx="4"/>
          </p:nvPr>
        </p:nvSpPr>
        <p:spPr>
          <a:xfrm>
            <a:off x="10871200" y="152401"/>
            <a:ext cx="1117600" cy="34925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90A2"/>
                </a:solidFill>
                <a:cs typeface="Arial" panose="020B0604020202020204" pitchFamily="34" charset="0"/>
              </a:defRPr>
            </a:lvl1pPr>
          </a:lstStyle>
          <a:p>
            <a:pPr fontAlgn="base">
              <a:spcBef>
                <a:spcPct val="0"/>
              </a:spcBef>
              <a:spcAft>
                <a:spcPct val="0"/>
              </a:spcAft>
              <a:defRPr/>
            </a:pPr>
            <a:fld id="{E3CB17CD-036C-4EC1-A2C2-4B62491978A5}" type="slidenum">
              <a:rPr lang="en-US" altLang="en-US" smtClean="0">
                <a:latin typeface="Franklin Gothic Book" panose="020B0503020102020204" pitchFamily="34" charset="0"/>
                <a:ea typeface="MS PGothic" panose="020B0600070205080204" pitchFamily="34" charset="-128"/>
              </a:rPr>
              <a:pPr fontAlgn="base">
                <a:spcBef>
                  <a:spcPct val="0"/>
                </a:spcBef>
                <a:spcAft>
                  <a:spcPct val="0"/>
                </a:spcAft>
                <a:defRPr/>
              </a:pPr>
              <a:t>‹#›</a:t>
            </a:fld>
            <a:endParaRPr lang="en-US" altLang="en-US">
              <a:latin typeface="Franklin Gothic Book" panose="020B0503020102020204" pitchFamily="34" charset="0"/>
              <a:ea typeface="MS PGothic" panose="020B0600070205080204" pitchFamily="34" charset="-128"/>
            </a:endParaRPr>
          </a:p>
        </p:txBody>
      </p:sp>
      <p:pic>
        <p:nvPicPr>
          <p:cNvPr id="3" name="Picture 2" descr="A close up of a logo&#10;&#10;Description automatically generated">
            <a:extLst>
              <a:ext uri="{FF2B5EF4-FFF2-40B4-BE49-F238E27FC236}">
                <a16:creationId xmlns:a16="http://schemas.microsoft.com/office/drawing/2014/main" id="{BE4766A8-F048-F84F-98B1-BC0DFBE42F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51" y="0"/>
            <a:ext cx="121793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F9D90A6-09F4-8142-A2DC-933DFAEC4E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351" y="0"/>
            <a:ext cx="12179300" cy="6858000"/>
          </a:xfrm>
          <a:prstGeom prst="rect">
            <a:avLst/>
          </a:prstGeom>
        </p:spPr>
      </p:pic>
    </p:spTree>
    <p:extLst>
      <p:ext uri="{BB962C8B-B14F-4D97-AF65-F5344CB8AC3E}">
        <p14:creationId xmlns:p14="http://schemas.microsoft.com/office/powerpoint/2010/main" val="6222267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1" fontAlgn="base" hangingPunct="1">
        <a:spcBef>
          <a:spcPct val="0"/>
        </a:spcBef>
        <a:spcAft>
          <a:spcPct val="0"/>
        </a:spcAft>
        <a:defRPr sz="5867"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5867">
          <a:solidFill>
            <a:schemeClr val="tx1"/>
          </a:solidFill>
          <a:latin typeface="Garamond" charset="0"/>
          <a:ea typeface="MS PGothic" pitchFamily="34" charset="-128"/>
          <a:cs typeface="ＭＳ Ｐゴシック" charset="0"/>
        </a:defRPr>
      </a:lvl2pPr>
      <a:lvl3pPr algn="ctr" rtl="0" eaLnBrk="1" fontAlgn="base" hangingPunct="1">
        <a:spcBef>
          <a:spcPct val="0"/>
        </a:spcBef>
        <a:spcAft>
          <a:spcPct val="0"/>
        </a:spcAft>
        <a:defRPr sz="5867">
          <a:solidFill>
            <a:schemeClr val="tx1"/>
          </a:solidFill>
          <a:latin typeface="Garamond" charset="0"/>
          <a:ea typeface="MS PGothic" pitchFamily="34" charset="-128"/>
          <a:cs typeface="ＭＳ Ｐゴシック" charset="0"/>
        </a:defRPr>
      </a:lvl3pPr>
      <a:lvl4pPr algn="ctr" rtl="0" eaLnBrk="1" fontAlgn="base" hangingPunct="1">
        <a:spcBef>
          <a:spcPct val="0"/>
        </a:spcBef>
        <a:spcAft>
          <a:spcPct val="0"/>
        </a:spcAft>
        <a:defRPr sz="5867">
          <a:solidFill>
            <a:schemeClr val="tx1"/>
          </a:solidFill>
          <a:latin typeface="Garamond" charset="0"/>
          <a:ea typeface="MS PGothic" pitchFamily="34" charset="-128"/>
          <a:cs typeface="ＭＳ Ｐゴシック" charset="0"/>
        </a:defRPr>
      </a:lvl4pPr>
      <a:lvl5pPr algn="ctr" rtl="0" eaLnBrk="1" fontAlgn="base" hangingPunct="1">
        <a:spcBef>
          <a:spcPct val="0"/>
        </a:spcBef>
        <a:spcAft>
          <a:spcPct val="0"/>
        </a:spcAft>
        <a:defRPr sz="5867">
          <a:solidFill>
            <a:schemeClr val="tx1"/>
          </a:solidFill>
          <a:latin typeface="Garamond" charset="0"/>
          <a:ea typeface="MS PGothic" pitchFamily="34" charset="-128"/>
          <a:cs typeface="ＭＳ Ｐゴシック" charset="0"/>
        </a:defRPr>
      </a:lvl5pPr>
      <a:lvl6pPr marL="609555" algn="ctr" rtl="0" eaLnBrk="1" fontAlgn="base" hangingPunct="1">
        <a:spcBef>
          <a:spcPct val="0"/>
        </a:spcBef>
        <a:spcAft>
          <a:spcPct val="0"/>
        </a:spcAft>
        <a:defRPr sz="5867">
          <a:solidFill>
            <a:schemeClr val="tx1"/>
          </a:solidFill>
          <a:latin typeface="Garamond" charset="0"/>
          <a:ea typeface="ＭＳ Ｐゴシック" charset="0"/>
        </a:defRPr>
      </a:lvl6pPr>
      <a:lvl7pPr marL="1219110" algn="ctr" rtl="0" eaLnBrk="1" fontAlgn="base" hangingPunct="1">
        <a:spcBef>
          <a:spcPct val="0"/>
        </a:spcBef>
        <a:spcAft>
          <a:spcPct val="0"/>
        </a:spcAft>
        <a:defRPr sz="5867">
          <a:solidFill>
            <a:schemeClr val="tx1"/>
          </a:solidFill>
          <a:latin typeface="Garamond" charset="0"/>
          <a:ea typeface="ＭＳ Ｐゴシック" charset="0"/>
        </a:defRPr>
      </a:lvl7pPr>
      <a:lvl8pPr marL="1828664" algn="ctr" rtl="0" eaLnBrk="1" fontAlgn="base" hangingPunct="1">
        <a:spcBef>
          <a:spcPct val="0"/>
        </a:spcBef>
        <a:spcAft>
          <a:spcPct val="0"/>
        </a:spcAft>
        <a:defRPr sz="5867">
          <a:solidFill>
            <a:schemeClr val="tx1"/>
          </a:solidFill>
          <a:latin typeface="Garamond" charset="0"/>
          <a:ea typeface="ＭＳ Ｐゴシック" charset="0"/>
        </a:defRPr>
      </a:lvl8pPr>
      <a:lvl9pPr marL="2438218" algn="ctr" rtl="0" eaLnBrk="1" fontAlgn="base" hangingPunct="1">
        <a:spcBef>
          <a:spcPct val="0"/>
        </a:spcBef>
        <a:spcAft>
          <a:spcPct val="0"/>
        </a:spcAft>
        <a:defRPr sz="5867">
          <a:solidFill>
            <a:schemeClr val="tx1"/>
          </a:solidFill>
          <a:latin typeface="Garamond" charset="0"/>
          <a:ea typeface="ＭＳ Ｐゴシック" charset="0"/>
        </a:defRPr>
      </a:lvl9pPr>
    </p:titleStyle>
    <p:bodyStyle>
      <a:lvl1pPr marL="457167" indent="-457167" algn="l"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itchFamily="34" charset="-128"/>
          <a:cs typeface="ＭＳ Ｐゴシック" charset="0"/>
        </a:defRPr>
      </a:lvl1pPr>
      <a:lvl2pPr marL="990526" indent="-380972" algn="l"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itchFamily="34" charset="-128"/>
          <a:cs typeface="+mn-cs"/>
        </a:defRPr>
      </a:lvl2pPr>
      <a:lvl3pPr marL="1523887" indent="-304776"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3pPr>
      <a:lvl4pPr marL="2133440" indent="-304776"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4pPr>
      <a:lvl5pPr marL="2742994" indent="-304776" algn="l"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9CD303-E331-2D36-BA50-D877F999C495}"/>
              </a:ext>
            </a:extLst>
          </p:cNvPr>
          <p:cNvPicPr>
            <a:picLocks noChangeAspect="1"/>
          </p:cNvPicPr>
          <p:nvPr/>
        </p:nvPicPr>
        <p:blipFill rotWithShape="1">
          <a:blip r:embed="rId2"/>
          <a:srcRect t="5858"/>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A53EA7-2E4B-58DF-35C8-835508260ED8}"/>
              </a:ext>
            </a:extLst>
          </p:cNvPr>
          <p:cNvSpPr>
            <a:spLocks noGrp="1"/>
          </p:cNvSpPr>
          <p:nvPr>
            <p:ph type="ctrTitle"/>
          </p:nvPr>
        </p:nvSpPr>
        <p:spPr>
          <a:xfrm>
            <a:off x="404553" y="3091928"/>
            <a:ext cx="9078562" cy="2387600"/>
          </a:xfrm>
        </p:spPr>
        <p:txBody>
          <a:bodyPr>
            <a:normAutofit/>
          </a:bodyPr>
          <a:lstStyle/>
          <a:p>
            <a:pPr algn="l"/>
            <a:r>
              <a:rPr lang="en-US" sz="6600"/>
              <a:t>G-COR update</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911F39-78D9-8E7C-75D3-0BF05278C15B}"/>
              </a:ext>
            </a:extLst>
          </p:cNvPr>
          <p:cNvSpPr>
            <a:spLocks noGrp="1"/>
          </p:cNvSpPr>
          <p:nvPr>
            <p:ph type="subTitle" idx="1"/>
          </p:nvPr>
        </p:nvSpPr>
        <p:spPr>
          <a:xfrm>
            <a:off x="404553" y="5624945"/>
            <a:ext cx="9078562" cy="592975"/>
          </a:xfrm>
        </p:spPr>
        <p:txBody>
          <a:bodyPr anchor="ctr">
            <a:noAutofit/>
          </a:bodyPr>
          <a:lstStyle/>
          <a:p>
            <a:pPr algn="l"/>
            <a:r>
              <a:rPr lang="en-US" sz="4000" dirty="0"/>
              <a:t>From Pilot to Global</a:t>
            </a:r>
          </a:p>
        </p:txBody>
      </p:sp>
    </p:spTree>
    <p:extLst>
      <p:ext uri="{BB962C8B-B14F-4D97-AF65-F5344CB8AC3E}">
        <p14:creationId xmlns:p14="http://schemas.microsoft.com/office/powerpoint/2010/main" val="363093383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entury Gothic" panose="020B0502020202020204"/>
            </a:endParaRPr>
          </a:p>
        </p:txBody>
      </p:sp>
      <p:sp>
        <p:nvSpPr>
          <p:cNvPr id="2" name="Title 1">
            <a:extLst>
              <a:ext uri="{FF2B5EF4-FFF2-40B4-BE49-F238E27FC236}">
                <a16:creationId xmlns:a16="http://schemas.microsoft.com/office/drawing/2014/main" id="{0ABF5D86-EA83-7C5E-7ABB-1431CDC4B33F}"/>
              </a:ext>
            </a:extLst>
          </p:cNvPr>
          <p:cNvSpPr>
            <a:spLocks noGrp="1"/>
          </p:cNvSpPr>
          <p:nvPr>
            <p:ph type="title"/>
          </p:nvPr>
        </p:nvSpPr>
        <p:spPr>
          <a:xfrm>
            <a:off x="1782317" y="267064"/>
            <a:ext cx="9712999" cy="954609"/>
          </a:xfrm>
        </p:spPr>
        <p:txBody>
          <a:bodyPr>
            <a:normAutofit/>
          </a:bodyPr>
          <a:lstStyle/>
          <a:p>
            <a:r>
              <a:rPr lang="en-US" dirty="0"/>
              <a:t>Global Cardio Oncology Registry (G-COR)</a:t>
            </a:r>
          </a:p>
        </p:txBody>
      </p:sp>
      <p:sp>
        <p:nvSpPr>
          <p:cNvPr id="78" name="Rectangle 77">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8" y="714376"/>
            <a:ext cx="158852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8" name="Content Placeholder 2">
            <a:extLst>
              <a:ext uri="{FF2B5EF4-FFF2-40B4-BE49-F238E27FC236}">
                <a16:creationId xmlns:a16="http://schemas.microsoft.com/office/drawing/2014/main" id="{E73B1CA2-260B-6DE4-8E63-30F4D2B30790}"/>
              </a:ext>
            </a:extLst>
          </p:cNvPr>
          <p:cNvGraphicFramePr>
            <a:graphicFrameLocks noGrp="1"/>
          </p:cNvGraphicFramePr>
          <p:nvPr>
            <p:ph idx="1"/>
          </p:nvPr>
        </p:nvGraphicFramePr>
        <p:xfrm>
          <a:off x="476069" y="1126309"/>
          <a:ext cx="11355977" cy="5619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17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8447142/1468876826/slide42.png"/>
          <p:cNvPicPr>
            <a:picLocks noChangeAspect="1"/>
          </p:cNvPicPr>
          <p:nvPr/>
        </p:nvPicPr>
        <p:blipFill>
          <a:blip r:embed="rId3" cstate="print"/>
          <a:stretch>
            <a:fillRect/>
          </a:stretch>
        </p:blipFill>
        <p:spPr>
          <a:xfrm>
            <a:off x="0" y="1674"/>
            <a:ext cx="12192000" cy="6854653"/>
          </a:xfrm>
          <a:prstGeom prst="rect">
            <a:avLst/>
          </a:prstGeom>
        </p:spPr>
      </p:pic>
    </p:spTree>
    <p:extLst>
      <p:ext uri="{BB962C8B-B14F-4D97-AF65-F5344CB8AC3E}">
        <p14:creationId xmlns:p14="http://schemas.microsoft.com/office/powerpoint/2010/main" val="232915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7"/>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2" name="Title 1">
            <a:extLst>
              <a:ext uri="{FF2B5EF4-FFF2-40B4-BE49-F238E27FC236}">
                <a16:creationId xmlns:a16="http://schemas.microsoft.com/office/drawing/2014/main" id="{D24F9EA1-4EAF-D54C-AA3C-C23A90E39FAF}"/>
              </a:ext>
            </a:extLst>
          </p:cNvPr>
          <p:cNvSpPr>
            <a:spLocks noGrp="1"/>
          </p:cNvSpPr>
          <p:nvPr>
            <p:ph type="title"/>
          </p:nvPr>
        </p:nvSpPr>
        <p:spPr>
          <a:xfrm>
            <a:off x="587023" y="485423"/>
            <a:ext cx="10500892" cy="994311"/>
          </a:xfrm>
        </p:spPr>
        <p:txBody>
          <a:bodyPr vert="horz" lIns="91440" tIns="45720" rIns="91440" bIns="45720" rtlCol="0" anchor="b">
            <a:normAutofit/>
          </a:bodyPr>
          <a:lstStyle/>
          <a:p>
            <a:pPr algn="ctr"/>
            <a:r>
              <a:rPr lang="en-US" sz="3200" dirty="0">
                <a:solidFill>
                  <a:schemeClr val="bg1"/>
                </a:solidFill>
              </a:rPr>
              <a:t>G-COR: Cardio-Oncology (CO) Programs volumes</a:t>
            </a:r>
          </a:p>
        </p:txBody>
      </p:sp>
      <p:pic>
        <p:nvPicPr>
          <p:cNvPr id="4" name="Picture 4" descr="Map&#10;&#10;Description automatically generated">
            <a:extLst>
              <a:ext uri="{FF2B5EF4-FFF2-40B4-BE49-F238E27FC236}">
                <a16:creationId xmlns:a16="http://schemas.microsoft.com/office/drawing/2014/main" id="{0A443886-4248-F21A-0EFD-CE5A8314587B}"/>
              </a:ext>
            </a:extLst>
          </p:cNvPr>
          <p:cNvPicPr>
            <a:picLocks noGrp="1" noChangeAspect="1"/>
          </p:cNvPicPr>
          <p:nvPr>
            <p:ph idx="1"/>
          </p:nvPr>
        </p:nvPicPr>
        <p:blipFill>
          <a:blip r:embed="rId2"/>
          <a:stretch>
            <a:fillRect/>
          </a:stretch>
        </p:blipFill>
        <p:spPr>
          <a:xfrm>
            <a:off x="591838" y="2289399"/>
            <a:ext cx="10324519" cy="4568603"/>
          </a:xfrm>
          <a:prstGeom prst="rect">
            <a:avLst/>
          </a:prstGeom>
        </p:spPr>
      </p:pic>
      <p:cxnSp>
        <p:nvCxnSpPr>
          <p:cNvPr id="21"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1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0E41-05E0-4D24-8D11-6570C859547C}"/>
              </a:ext>
            </a:extLst>
          </p:cNvPr>
          <p:cNvSpPr>
            <a:spLocks noGrp="1"/>
          </p:cNvSpPr>
          <p:nvPr>
            <p:ph type="title"/>
          </p:nvPr>
        </p:nvSpPr>
        <p:spPr>
          <a:xfrm>
            <a:off x="282221" y="5668"/>
            <a:ext cx="12112979" cy="355576"/>
          </a:xfrm>
        </p:spPr>
        <p:txBody>
          <a:bodyPr/>
          <a:lstStyle/>
          <a:p>
            <a:endParaRPr lang="en-US" sz="3200" u="sng" dirty="0"/>
          </a:p>
        </p:txBody>
      </p:sp>
      <p:pic>
        <p:nvPicPr>
          <p:cNvPr id="10" name="Content Placeholder 9">
            <a:extLst>
              <a:ext uri="{FF2B5EF4-FFF2-40B4-BE49-F238E27FC236}">
                <a16:creationId xmlns:a16="http://schemas.microsoft.com/office/drawing/2014/main" id="{EAC74F74-CF45-4B1D-8047-0389A50AAB29}"/>
              </a:ext>
            </a:extLst>
          </p:cNvPr>
          <p:cNvPicPr>
            <a:picLocks noGrp="1" noChangeAspect="1"/>
          </p:cNvPicPr>
          <p:nvPr>
            <p:ph sz="half" idx="1"/>
          </p:nvPr>
        </p:nvPicPr>
        <p:blipFill>
          <a:blip r:embed="rId2"/>
          <a:stretch>
            <a:fillRect/>
          </a:stretch>
        </p:blipFill>
        <p:spPr>
          <a:xfrm>
            <a:off x="2688842" y="-178903"/>
            <a:ext cx="7213600" cy="3180009"/>
          </a:xfrm>
          <a:prstGeom prst="rect">
            <a:avLst/>
          </a:prstGeom>
        </p:spPr>
      </p:pic>
      <p:pic>
        <p:nvPicPr>
          <p:cNvPr id="12" name="Content Placeholder 11">
            <a:extLst>
              <a:ext uri="{FF2B5EF4-FFF2-40B4-BE49-F238E27FC236}">
                <a16:creationId xmlns:a16="http://schemas.microsoft.com/office/drawing/2014/main" id="{D821AE11-1F51-42E8-B99D-43ADC0DB5ECB}"/>
              </a:ext>
            </a:extLst>
          </p:cNvPr>
          <p:cNvPicPr>
            <a:picLocks noGrp="1" noChangeAspect="1"/>
          </p:cNvPicPr>
          <p:nvPr>
            <p:ph sz="half" idx="2"/>
          </p:nvPr>
        </p:nvPicPr>
        <p:blipFill>
          <a:blip r:embed="rId3"/>
          <a:stretch>
            <a:fillRect/>
          </a:stretch>
        </p:blipFill>
        <p:spPr>
          <a:xfrm>
            <a:off x="2881719" y="2961862"/>
            <a:ext cx="6510759" cy="3660296"/>
          </a:xfrm>
          <a:prstGeom prst="rect">
            <a:avLst/>
          </a:prstGeom>
        </p:spPr>
      </p:pic>
    </p:spTree>
    <p:extLst>
      <p:ext uri="{BB962C8B-B14F-4D97-AF65-F5344CB8AC3E}">
        <p14:creationId xmlns:p14="http://schemas.microsoft.com/office/powerpoint/2010/main" val="370359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4"/>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2" name="Title 1">
            <a:extLst>
              <a:ext uri="{FF2B5EF4-FFF2-40B4-BE49-F238E27FC236}">
                <a16:creationId xmlns:a16="http://schemas.microsoft.com/office/drawing/2014/main" id="{133B8552-B96D-BEE7-B52B-75CBA979850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Global Cardio Oncology Registry (G-COR)</a:t>
            </a:r>
          </a:p>
        </p:txBody>
      </p:sp>
      <p:pic>
        <p:nvPicPr>
          <p:cNvPr id="4" name="Picture 4">
            <a:extLst>
              <a:ext uri="{FF2B5EF4-FFF2-40B4-BE49-F238E27FC236}">
                <a16:creationId xmlns:a16="http://schemas.microsoft.com/office/drawing/2014/main" id="{026C599C-E100-77F6-9112-C5C4DA841870}"/>
              </a:ext>
            </a:extLst>
          </p:cNvPr>
          <p:cNvPicPr>
            <a:picLocks noGrp="1" noChangeAspect="1"/>
          </p:cNvPicPr>
          <p:nvPr>
            <p:ph idx="1"/>
          </p:nvPr>
        </p:nvPicPr>
        <p:blipFill>
          <a:blip r:embed="rId2"/>
          <a:stretch>
            <a:fillRect/>
          </a:stretch>
        </p:blipFill>
        <p:spPr>
          <a:xfrm>
            <a:off x="2190047" y="1675229"/>
            <a:ext cx="7811907" cy="4394199"/>
          </a:xfrm>
          <a:prstGeom prst="rect">
            <a:avLst/>
          </a:prstGeom>
        </p:spPr>
      </p:pic>
    </p:spTree>
    <p:extLst>
      <p:ext uri="{BB962C8B-B14F-4D97-AF65-F5344CB8AC3E}">
        <p14:creationId xmlns:p14="http://schemas.microsoft.com/office/powerpoint/2010/main" val="385576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4762-19C0-97F7-6C97-6DEC99D9295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G-COR: Present and Future</a:t>
            </a:r>
          </a:p>
        </p:txBody>
      </p:sp>
      <p:pic>
        <p:nvPicPr>
          <p:cNvPr id="4" name="Picture 4" descr="Diagram&#10;&#10;Description automatically generated">
            <a:extLst>
              <a:ext uri="{FF2B5EF4-FFF2-40B4-BE49-F238E27FC236}">
                <a16:creationId xmlns:a16="http://schemas.microsoft.com/office/drawing/2014/main" id="{D21B482D-A77A-EB46-62AC-CD596BF06A0F}"/>
              </a:ext>
            </a:extLst>
          </p:cNvPr>
          <p:cNvPicPr>
            <a:picLocks noGrp="1" noChangeAspect="1"/>
          </p:cNvPicPr>
          <p:nvPr>
            <p:ph idx="1"/>
          </p:nvPr>
        </p:nvPicPr>
        <p:blipFill>
          <a:blip r:embed="rId2"/>
          <a:stretch>
            <a:fillRect/>
          </a:stretch>
        </p:blipFill>
        <p:spPr>
          <a:xfrm>
            <a:off x="3508348" y="1435510"/>
            <a:ext cx="8148884" cy="4583747"/>
          </a:xfrm>
          <a:prstGeom prst="rect">
            <a:avLst/>
          </a:prstGeom>
        </p:spPr>
      </p:pic>
    </p:spTree>
    <p:extLst>
      <p:ext uri="{BB962C8B-B14F-4D97-AF65-F5344CB8AC3E}">
        <p14:creationId xmlns:p14="http://schemas.microsoft.com/office/powerpoint/2010/main" val="245832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42"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
            <a:ext cx="12191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44"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20"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46" name="Rectangle 4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7"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entury Gothic" panose="020B0502020202020204"/>
            </a:endParaRPr>
          </a:p>
        </p:txBody>
      </p:sp>
      <p:sp>
        <p:nvSpPr>
          <p:cNvPr id="2" name="Title 1">
            <a:extLst>
              <a:ext uri="{FF2B5EF4-FFF2-40B4-BE49-F238E27FC236}">
                <a16:creationId xmlns:a16="http://schemas.microsoft.com/office/drawing/2014/main" id="{2B8EB402-4EED-4E48-285A-9E47ECDCE782}"/>
              </a:ext>
            </a:extLst>
          </p:cNvPr>
          <p:cNvSpPr>
            <a:spLocks noGrp="1"/>
          </p:cNvSpPr>
          <p:nvPr>
            <p:ph type="title"/>
          </p:nvPr>
        </p:nvSpPr>
        <p:spPr>
          <a:xfrm>
            <a:off x="2092019" y="381816"/>
            <a:ext cx="9718111" cy="1006717"/>
          </a:xfrm>
          <a:prstGeom prst="ellipse">
            <a:avLst/>
          </a:prstGeom>
        </p:spPr>
        <p:txBody>
          <a:bodyPr vert="horz" lIns="91440" tIns="45720" rIns="91440" bIns="45720" rtlCol="0" anchor="ctr">
            <a:normAutofit/>
          </a:bodyPr>
          <a:lstStyle/>
          <a:p>
            <a:r>
              <a:rPr lang="en-US" sz="4000" dirty="0">
                <a:solidFill>
                  <a:srgbClr val="FFFFFF"/>
                </a:solidFill>
              </a:rPr>
              <a:t>	G-COR Updates</a:t>
            </a:r>
          </a:p>
        </p:txBody>
      </p:sp>
      <p:grpSp>
        <p:nvGrpSpPr>
          <p:cNvPr id="3" name="Group 2"/>
          <p:cNvGrpSpPr/>
          <p:nvPr/>
        </p:nvGrpSpPr>
        <p:grpSpPr>
          <a:xfrm>
            <a:off x="2246490" y="2171313"/>
            <a:ext cx="7123289" cy="4489132"/>
            <a:chOff x="1574628" y="2619011"/>
            <a:chExt cx="5950011" cy="3683340"/>
          </a:xfrm>
        </p:grpSpPr>
        <p:sp>
          <p:nvSpPr>
            <p:cNvPr id="4" name="Freeform 3"/>
            <p:cNvSpPr/>
            <p:nvPr/>
          </p:nvSpPr>
          <p:spPr>
            <a:xfrm>
              <a:off x="1574628" y="2619011"/>
              <a:ext cx="2833338" cy="1700003"/>
            </a:xfrm>
            <a:custGeom>
              <a:avLst/>
              <a:gdLst>
                <a:gd name="connsiteX0" fmla="*/ 0 w 2833338"/>
                <a:gd name="connsiteY0" fmla="*/ 0 h 1700003"/>
                <a:gd name="connsiteX1" fmla="*/ 2833338 w 2833338"/>
                <a:gd name="connsiteY1" fmla="*/ 0 h 1700003"/>
                <a:gd name="connsiteX2" fmla="*/ 2833338 w 2833338"/>
                <a:gd name="connsiteY2" fmla="*/ 1700003 h 1700003"/>
                <a:gd name="connsiteX3" fmla="*/ 0 w 2833338"/>
                <a:gd name="connsiteY3" fmla="*/ 1700003 h 1700003"/>
                <a:gd name="connsiteX4" fmla="*/ 0 w 2833338"/>
                <a:gd name="connsiteY4" fmla="*/ 0 h 17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38" h="1700003">
                  <a:moveTo>
                    <a:pt x="0" y="0"/>
                  </a:moveTo>
                  <a:lnTo>
                    <a:pt x="2833338" y="0"/>
                  </a:lnTo>
                  <a:lnTo>
                    <a:pt x="2833338" y="1700003"/>
                  </a:lnTo>
                  <a:lnTo>
                    <a:pt x="0" y="1700003"/>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182">
                <a:lnSpc>
                  <a:spcPct val="90000"/>
                </a:lnSpc>
                <a:spcBef>
                  <a:spcPct val="0"/>
                </a:spcBef>
                <a:spcAft>
                  <a:spcPct val="35000"/>
                </a:spcAft>
                <a:defRPr/>
              </a:pPr>
              <a:r>
                <a:rPr lang="en-US" sz="2000" dirty="0">
                  <a:solidFill>
                    <a:prstClr val="white"/>
                  </a:solidFill>
                  <a:latin typeface="Century Gothic" panose="020B0502020202020204"/>
                </a:rPr>
                <a:t>Pilot Phase – Started enrolling US centers. 14 centers are active. 10 in process.</a:t>
              </a:r>
            </a:p>
            <a:p>
              <a:pPr defTabSz="711182">
                <a:lnSpc>
                  <a:spcPct val="90000"/>
                </a:lnSpc>
                <a:spcBef>
                  <a:spcPct val="0"/>
                </a:spcBef>
                <a:spcAft>
                  <a:spcPct val="35000"/>
                </a:spcAft>
                <a:defRPr/>
              </a:pPr>
              <a:r>
                <a:rPr lang="en-US" sz="2000" dirty="0">
                  <a:solidFill>
                    <a:prstClr val="white"/>
                  </a:solidFill>
                  <a:latin typeface="Century Gothic" panose="020B0502020202020204"/>
                </a:rPr>
                <a:t>Global Phase – expected late  2023</a:t>
              </a:r>
            </a:p>
          </p:txBody>
        </p:sp>
        <p:sp>
          <p:nvSpPr>
            <p:cNvPr id="5" name="Freeform 4"/>
            <p:cNvSpPr/>
            <p:nvPr/>
          </p:nvSpPr>
          <p:spPr>
            <a:xfrm>
              <a:off x="4691301" y="2619011"/>
              <a:ext cx="2833338" cy="1700003"/>
            </a:xfrm>
            <a:custGeom>
              <a:avLst/>
              <a:gdLst>
                <a:gd name="connsiteX0" fmla="*/ 0 w 2833338"/>
                <a:gd name="connsiteY0" fmla="*/ 0 h 1700003"/>
                <a:gd name="connsiteX1" fmla="*/ 2833338 w 2833338"/>
                <a:gd name="connsiteY1" fmla="*/ 0 h 1700003"/>
                <a:gd name="connsiteX2" fmla="*/ 2833338 w 2833338"/>
                <a:gd name="connsiteY2" fmla="*/ 1700003 h 1700003"/>
                <a:gd name="connsiteX3" fmla="*/ 0 w 2833338"/>
                <a:gd name="connsiteY3" fmla="*/ 1700003 h 1700003"/>
                <a:gd name="connsiteX4" fmla="*/ 0 w 2833338"/>
                <a:gd name="connsiteY4" fmla="*/ 0 h 17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38" h="1700003">
                  <a:moveTo>
                    <a:pt x="0" y="0"/>
                  </a:moveTo>
                  <a:lnTo>
                    <a:pt x="2833338" y="0"/>
                  </a:lnTo>
                  <a:lnTo>
                    <a:pt x="2833338" y="1700003"/>
                  </a:lnTo>
                  <a:lnTo>
                    <a:pt x="0" y="170000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4771" tIns="64771" rIns="64771" bIns="64771" numCol="1" spcCol="1270" anchor="ctr" anchorCtr="0">
              <a:noAutofit/>
            </a:bodyPr>
            <a:lstStyle/>
            <a:p>
              <a:pPr defTabSz="755632">
                <a:lnSpc>
                  <a:spcPct val="90000"/>
                </a:lnSpc>
                <a:spcBef>
                  <a:spcPct val="0"/>
                </a:spcBef>
                <a:spcAft>
                  <a:spcPct val="35000"/>
                </a:spcAft>
                <a:defRPr/>
              </a:pPr>
              <a:r>
                <a:rPr lang="en-US" sz="2000" dirty="0">
                  <a:solidFill>
                    <a:prstClr val="white"/>
                  </a:solidFill>
                  <a:latin typeface="Century Gothic" panose="020B0502020202020204"/>
                </a:rPr>
                <a:t>Pilot Phase – breast cancer patients only </a:t>
              </a:r>
            </a:p>
            <a:p>
              <a:pPr defTabSz="755632">
                <a:lnSpc>
                  <a:spcPct val="90000"/>
                </a:lnSpc>
                <a:spcBef>
                  <a:spcPct val="0"/>
                </a:spcBef>
                <a:spcAft>
                  <a:spcPct val="35000"/>
                </a:spcAft>
                <a:defRPr/>
              </a:pPr>
              <a:endParaRPr lang="en-US" sz="2000" dirty="0">
                <a:solidFill>
                  <a:prstClr val="white"/>
                </a:solidFill>
                <a:latin typeface="Century Gothic" panose="020B0502020202020204"/>
              </a:endParaRPr>
            </a:p>
            <a:p>
              <a:pPr defTabSz="755632">
                <a:lnSpc>
                  <a:spcPct val="90000"/>
                </a:lnSpc>
                <a:spcBef>
                  <a:spcPct val="0"/>
                </a:spcBef>
                <a:spcAft>
                  <a:spcPct val="35000"/>
                </a:spcAft>
                <a:defRPr/>
              </a:pPr>
              <a:r>
                <a:rPr lang="en-US" sz="2000" dirty="0">
                  <a:solidFill>
                    <a:prstClr val="white"/>
                  </a:solidFill>
                  <a:latin typeface="Century Gothic" panose="020B0502020202020204"/>
                </a:rPr>
                <a:t>Global phase – Breast, Hematological, ICI cancer patients</a:t>
              </a:r>
            </a:p>
          </p:txBody>
        </p:sp>
        <p:sp>
          <p:nvSpPr>
            <p:cNvPr id="8" name="Freeform 7"/>
            <p:cNvSpPr/>
            <p:nvPr/>
          </p:nvSpPr>
          <p:spPr>
            <a:xfrm>
              <a:off x="4691301" y="4602348"/>
              <a:ext cx="2833338" cy="1700003"/>
            </a:xfrm>
            <a:custGeom>
              <a:avLst/>
              <a:gdLst>
                <a:gd name="connsiteX0" fmla="*/ 0 w 2833338"/>
                <a:gd name="connsiteY0" fmla="*/ 0 h 1700003"/>
                <a:gd name="connsiteX1" fmla="*/ 2833338 w 2833338"/>
                <a:gd name="connsiteY1" fmla="*/ 0 h 1700003"/>
                <a:gd name="connsiteX2" fmla="*/ 2833338 w 2833338"/>
                <a:gd name="connsiteY2" fmla="*/ 1700003 h 1700003"/>
                <a:gd name="connsiteX3" fmla="*/ 0 w 2833338"/>
                <a:gd name="connsiteY3" fmla="*/ 1700003 h 1700003"/>
                <a:gd name="connsiteX4" fmla="*/ 0 w 2833338"/>
                <a:gd name="connsiteY4" fmla="*/ 0 h 17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38" h="1700003">
                  <a:moveTo>
                    <a:pt x="0" y="0"/>
                  </a:moveTo>
                  <a:lnTo>
                    <a:pt x="2833338" y="0"/>
                  </a:lnTo>
                  <a:lnTo>
                    <a:pt x="2833338" y="1700003"/>
                  </a:lnTo>
                  <a:lnTo>
                    <a:pt x="0" y="1700003"/>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1" tIns="64771" rIns="64771" bIns="64771" numCol="1" spcCol="1270" anchor="ctr" anchorCtr="0">
              <a:noAutofit/>
            </a:bodyPr>
            <a:lstStyle/>
            <a:p>
              <a:pPr algn="ctr" defTabSz="755632">
                <a:lnSpc>
                  <a:spcPct val="90000"/>
                </a:lnSpc>
                <a:spcBef>
                  <a:spcPct val="0"/>
                </a:spcBef>
                <a:spcAft>
                  <a:spcPct val="35000"/>
                </a:spcAft>
                <a:defRPr/>
              </a:pPr>
              <a:r>
                <a:rPr lang="en-US" sz="2000" dirty="0">
                  <a:solidFill>
                    <a:prstClr val="white"/>
                  </a:solidFill>
                  <a:latin typeface="Century Gothic" panose="020B0502020202020204"/>
                </a:rPr>
                <a:t>ClinicalTrials.gov. IRB 22-211. NCT05598879</a:t>
              </a:r>
            </a:p>
          </p:txBody>
        </p:sp>
      </p:grpSp>
      <p:sp>
        <p:nvSpPr>
          <p:cNvPr id="14" name="Freeform 13"/>
          <p:cNvSpPr/>
          <p:nvPr/>
        </p:nvSpPr>
        <p:spPr>
          <a:xfrm>
            <a:off x="2246489" y="4588537"/>
            <a:ext cx="3391059" cy="2071908"/>
          </a:xfrm>
          <a:custGeom>
            <a:avLst/>
            <a:gdLst>
              <a:gd name="connsiteX0" fmla="*/ 0 w 2833338"/>
              <a:gd name="connsiteY0" fmla="*/ 0 h 1700003"/>
              <a:gd name="connsiteX1" fmla="*/ 2833338 w 2833338"/>
              <a:gd name="connsiteY1" fmla="*/ 0 h 1700003"/>
              <a:gd name="connsiteX2" fmla="*/ 2833338 w 2833338"/>
              <a:gd name="connsiteY2" fmla="*/ 1700003 h 1700003"/>
              <a:gd name="connsiteX3" fmla="*/ 0 w 2833338"/>
              <a:gd name="connsiteY3" fmla="*/ 1700003 h 1700003"/>
              <a:gd name="connsiteX4" fmla="*/ 0 w 2833338"/>
              <a:gd name="connsiteY4" fmla="*/ 0 h 17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338" h="1700003">
                <a:moveTo>
                  <a:pt x="0" y="0"/>
                </a:moveTo>
                <a:lnTo>
                  <a:pt x="2833338" y="0"/>
                </a:lnTo>
                <a:lnTo>
                  <a:pt x="2833338" y="1700003"/>
                </a:lnTo>
                <a:lnTo>
                  <a:pt x="0" y="1700003"/>
                </a:lnTo>
                <a:lnTo>
                  <a:pt x="0" y="0"/>
                </a:lnTo>
                <a:close/>
              </a:path>
            </a:pathLst>
          </a:custGeom>
          <a:solidFill>
            <a:srgbClr val="FFCC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algn="ctr" defTabSz="711182">
              <a:lnSpc>
                <a:spcPct val="90000"/>
              </a:lnSpc>
              <a:spcBef>
                <a:spcPct val="0"/>
              </a:spcBef>
              <a:spcAft>
                <a:spcPct val="35000"/>
              </a:spcAft>
              <a:defRPr/>
            </a:pPr>
            <a:r>
              <a:rPr lang="en-US" sz="2000" dirty="0">
                <a:solidFill>
                  <a:prstClr val="white"/>
                </a:solidFill>
                <a:latin typeface="Century Gothic" panose="020B0502020202020204"/>
              </a:rPr>
              <a:t>Plan activation of additional US sites and start of global phase in 2023</a:t>
            </a:r>
          </a:p>
        </p:txBody>
      </p:sp>
    </p:spTree>
    <p:extLst>
      <p:ext uri="{BB962C8B-B14F-4D97-AF65-F5344CB8AC3E}">
        <p14:creationId xmlns:p14="http://schemas.microsoft.com/office/powerpoint/2010/main" val="24829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1B046-5D57-B3E0-B175-AB6424305792}"/>
              </a:ext>
            </a:extLst>
          </p:cNvPr>
          <p:cNvSpPr>
            <a:spLocks noGrp="1"/>
          </p:cNvSpPr>
          <p:nvPr>
            <p:ph type="title"/>
          </p:nvPr>
        </p:nvSpPr>
        <p:spPr>
          <a:xfrm>
            <a:off x="838200" y="0"/>
            <a:ext cx="10515600" cy="816077"/>
          </a:xfrm>
        </p:spPr>
        <p:txBody>
          <a:bodyPr>
            <a:normAutofit/>
          </a:bodyPr>
          <a:lstStyle/>
          <a:p>
            <a:r>
              <a:rPr lang="en-US" sz="5200" dirty="0"/>
              <a:t>G-COR Pilot. Active sites April 2023</a:t>
            </a:r>
          </a:p>
        </p:txBody>
      </p:sp>
      <p:graphicFrame>
        <p:nvGraphicFramePr>
          <p:cNvPr id="5" name="Content Placeholder 2">
            <a:extLst>
              <a:ext uri="{FF2B5EF4-FFF2-40B4-BE49-F238E27FC236}">
                <a16:creationId xmlns:a16="http://schemas.microsoft.com/office/drawing/2014/main" id="{74A176B2-9833-FE0D-E7C7-95EA613954CD}"/>
              </a:ext>
            </a:extLst>
          </p:cNvPr>
          <p:cNvGraphicFramePr>
            <a:graphicFrameLocks noGrp="1"/>
          </p:cNvGraphicFramePr>
          <p:nvPr>
            <p:ph idx="1"/>
            <p:extLst>
              <p:ext uri="{D42A27DB-BD31-4B8C-83A1-F6EECF244321}">
                <p14:modId xmlns:p14="http://schemas.microsoft.com/office/powerpoint/2010/main" val="1342214037"/>
              </p:ext>
            </p:extLst>
          </p:nvPr>
        </p:nvGraphicFramePr>
        <p:xfrm>
          <a:off x="540774" y="1052052"/>
          <a:ext cx="11651226" cy="566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9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Education Theme">
  <a:themeElements>
    <a:clrScheme name="Education 1">
      <a:dk1>
        <a:srgbClr val="00386B"/>
      </a:dk1>
      <a:lt1>
        <a:srgbClr val="FFFFFF"/>
      </a:lt1>
      <a:dk2>
        <a:srgbClr val="00386B"/>
      </a:dk2>
      <a:lt2>
        <a:srgbClr val="EEECE1"/>
      </a:lt2>
      <a:accent1>
        <a:srgbClr val="032545"/>
      </a:accent1>
      <a:accent2>
        <a:srgbClr val="0066AB"/>
      </a:accent2>
      <a:accent3>
        <a:srgbClr val="00AEEF"/>
      </a:accent3>
      <a:accent4>
        <a:srgbClr val="8FD5FF"/>
      </a:accent4>
      <a:accent5>
        <a:srgbClr val="0F243E"/>
      </a:accent5>
      <a:accent6>
        <a:srgbClr val="7F7F7F"/>
      </a:accent6>
      <a:hlink>
        <a:srgbClr val="006ED2"/>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20185 Education Slide Template" id="{A39BB1B9-2B1E-CA4F-8F3D-F8DF15E68637}" vid="{8D4F88E3-F552-9D4D-A397-AC6B1991DD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4500</TotalTime>
  <Words>308</Words>
  <Application>Microsoft Office PowerPoint</Application>
  <PresentationFormat>Widescreen</PresentationFormat>
  <Paragraphs>33</Paragraphs>
  <Slides>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Century Gothic</vt:lpstr>
      <vt:lpstr>Franklin Gothic Book</vt:lpstr>
      <vt:lpstr>Garamond</vt:lpstr>
      <vt:lpstr>Wingdings 3</vt:lpstr>
      <vt:lpstr>Office Theme</vt:lpstr>
      <vt:lpstr>Wisp</vt:lpstr>
      <vt:lpstr>Education Theme</vt:lpstr>
      <vt:lpstr>G-COR update</vt:lpstr>
      <vt:lpstr>Global Cardio Oncology Registry (G-COR)</vt:lpstr>
      <vt:lpstr>PowerPoint Presentation</vt:lpstr>
      <vt:lpstr>G-COR: Cardio-Oncology (CO) Programs volumes</vt:lpstr>
      <vt:lpstr>PowerPoint Presentation</vt:lpstr>
      <vt:lpstr>Global Cardio Oncology Registry (G-COR)</vt:lpstr>
      <vt:lpstr>G-COR: Present and Future</vt:lpstr>
      <vt:lpstr> G-COR Updates</vt:lpstr>
      <vt:lpstr>G-COR Pilot. Active sites April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G-COR update</dc:title>
  <dc:creator>Diego Sadler</dc:creator>
  <cp:lastModifiedBy>Sadler, M.D.,Diego</cp:lastModifiedBy>
  <cp:revision>6</cp:revision>
  <dcterms:created xsi:type="dcterms:W3CDTF">2023-04-06T02:03:45Z</dcterms:created>
  <dcterms:modified xsi:type="dcterms:W3CDTF">2023-04-26T02:29:19Z</dcterms:modified>
</cp:coreProperties>
</file>