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305" r:id="rId3"/>
    <p:sldId id="301" r:id="rId4"/>
    <p:sldId id="300" r:id="rId5"/>
    <p:sldId id="259" r:id="rId6"/>
    <p:sldId id="313" r:id="rId7"/>
    <p:sldId id="302" r:id="rId8"/>
    <p:sldId id="314" r:id="rId9"/>
    <p:sldId id="316" r:id="rId10"/>
    <p:sldId id="317" r:id="rId11"/>
    <p:sldId id="318" r:id="rId12"/>
    <p:sldId id="319" r:id="rId13"/>
    <p:sldId id="315" r:id="rId14"/>
    <p:sldId id="325" r:id="rId15"/>
    <p:sldId id="324" r:id="rId16"/>
    <p:sldId id="322" r:id="rId17"/>
    <p:sldId id="321" r:id="rId18"/>
    <p:sldId id="323" r:id="rId19"/>
    <p:sldId id="32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1750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643" autoAdjust="0"/>
  </p:normalViewPr>
  <p:slideViewPr>
    <p:cSldViewPr snapToGrid="0" snapToObjects="1">
      <p:cViewPr varScale="1">
        <p:scale>
          <a:sx n="64" d="100"/>
          <a:sy n="64" d="100"/>
        </p:scale>
        <p:origin x="1349" y="62"/>
      </p:cViewPr>
      <p:guideLst/>
    </p:cSldViewPr>
  </p:slideViewPr>
  <p:notesTextViewPr>
    <p:cViewPr>
      <p:scale>
        <a:sx n="1" d="1"/>
        <a:sy n="1" d="1"/>
      </p:scale>
      <p:origin x="0" y="0"/>
    </p:cViewPr>
  </p:notesTextViewPr>
  <p:sorterViewPr>
    <p:cViewPr>
      <p:scale>
        <a:sx n="100" d="100"/>
        <a:sy n="100" d="100"/>
      </p:scale>
      <p:origin x="0" y="-36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53CE2F-1EF8-40CF-9B07-EE8269025AC0}"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GB"/>
        </a:p>
      </dgm:t>
    </dgm:pt>
    <dgm:pt modelId="{F716E1DD-834F-43E4-ADAD-4968DBDED12B}">
      <dgm:prSet phldrT="[Texto]" custT="1"/>
      <dgm:spPr>
        <a:solidFill>
          <a:srgbClr val="3C7DA0"/>
        </a:solidFill>
      </dgm:spPr>
      <dgm:t>
        <a:bodyPr/>
        <a:lstStyle/>
        <a:p>
          <a:endParaRPr lang="en-GB" sz="1900" b="1" dirty="0"/>
        </a:p>
      </dgm:t>
    </dgm:pt>
    <dgm:pt modelId="{456D7381-530F-4772-9E61-232EC6125104}" type="parTrans" cxnId="{611D7FB8-DCBF-4A82-B48E-9C15DE4F392E}">
      <dgm:prSet/>
      <dgm:spPr/>
      <dgm:t>
        <a:bodyPr/>
        <a:lstStyle/>
        <a:p>
          <a:endParaRPr lang="en-GB" sz="2000"/>
        </a:p>
      </dgm:t>
    </dgm:pt>
    <dgm:pt modelId="{2469A131-31BF-4136-8CBA-E399750F492A}" type="sibTrans" cxnId="{611D7FB8-DCBF-4A82-B48E-9C15DE4F392E}">
      <dgm:prSet/>
      <dgm:spPr/>
      <dgm:t>
        <a:bodyPr/>
        <a:lstStyle/>
        <a:p>
          <a:endParaRPr lang="en-GB" sz="2000"/>
        </a:p>
      </dgm:t>
    </dgm:pt>
    <dgm:pt modelId="{456A9EB1-6557-4923-8309-78FA33FA5CD6}">
      <dgm:prSet phldrT="[Texto]" custT="1"/>
      <dgm:spPr>
        <a:solidFill>
          <a:schemeClr val="accent5"/>
        </a:solidFill>
      </dgm:spPr>
      <dgm:t>
        <a:bodyPr/>
        <a:lstStyle/>
        <a:p>
          <a:endParaRPr lang="en-GB" sz="1900" b="1" dirty="0"/>
        </a:p>
      </dgm:t>
    </dgm:pt>
    <dgm:pt modelId="{D852F50A-4B01-456E-856E-3CC55A3D42BC}" type="parTrans" cxnId="{0C66FF6F-442C-4435-B3E3-5C2CE4B95AB3}">
      <dgm:prSet/>
      <dgm:spPr/>
      <dgm:t>
        <a:bodyPr/>
        <a:lstStyle/>
        <a:p>
          <a:endParaRPr lang="en-GB" sz="2000"/>
        </a:p>
      </dgm:t>
    </dgm:pt>
    <dgm:pt modelId="{CBD0596A-092F-4A05-BBD9-293316B751CA}" type="sibTrans" cxnId="{0C66FF6F-442C-4435-B3E3-5C2CE4B95AB3}">
      <dgm:prSet/>
      <dgm:spPr/>
      <dgm:t>
        <a:bodyPr/>
        <a:lstStyle/>
        <a:p>
          <a:endParaRPr lang="en-GB" sz="2000"/>
        </a:p>
      </dgm:t>
    </dgm:pt>
    <dgm:pt modelId="{8E7A52CD-3402-4315-82F0-D510BAF02E86}">
      <dgm:prSet phldrT="[Texto]" custT="1"/>
      <dgm:spPr>
        <a:solidFill>
          <a:schemeClr val="accent5">
            <a:lumMod val="40000"/>
            <a:lumOff val="60000"/>
          </a:schemeClr>
        </a:solidFill>
      </dgm:spPr>
      <dgm:t>
        <a:bodyPr/>
        <a:lstStyle/>
        <a:p>
          <a:endParaRPr lang="pt-PT" sz="1900" b="1" dirty="0"/>
        </a:p>
      </dgm:t>
    </dgm:pt>
    <dgm:pt modelId="{FFE91AC9-7786-4DFA-AA3E-EF55E0A48369}" type="parTrans" cxnId="{4E9232D5-7C4D-46EE-9381-E1F41CD9EC82}">
      <dgm:prSet/>
      <dgm:spPr/>
      <dgm:t>
        <a:bodyPr/>
        <a:lstStyle/>
        <a:p>
          <a:endParaRPr lang="en-GB" sz="2000"/>
        </a:p>
      </dgm:t>
    </dgm:pt>
    <dgm:pt modelId="{D6318757-8983-4379-988B-BDE773A2A572}" type="sibTrans" cxnId="{4E9232D5-7C4D-46EE-9381-E1F41CD9EC82}">
      <dgm:prSet/>
      <dgm:spPr/>
      <dgm:t>
        <a:bodyPr/>
        <a:lstStyle/>
        <a:p>
          <a:endParaRPr lang="en-GB" sz="2000"/>
        </a:p>
      </dgm:t>
    </dgm:pt>
    <dgm:pt modelId="{A6A22D7E-15F0-4FB0-A871-5222C6A82E17}">
      <dgm:prSet phldrT="[Texto]" custT="1"/>
      <dgm:spPr>
        <a:solidFill>
          <a:schemeClr val="accent5">
            <a:lumMod val="20000"/>
            <a:lumOff val="80000"/>
          </a:schemeClr>
        </a:solidFill>
      </dgm:spPr>
      <dgm:t>
        <a:bodyPr/>
        <a:lstStyle/>
        <a:p>
          <a:pPr marL="0" indent="0"/>
          <a:endParaRPr lang="en-GB" sz="1900" b="1" dirty="0"/>
        </a:p>
      </dgm:t>
    </dgm:pt>
    <dgm:pt modelId="{E71EAE45-8F07-4A8B-BEC0-0002B22BB379}" type="parTrans" cxnId="{A5905FC1-B60C-4AB9-AFF5-53364B8D30B6}">
      <dgm:prSet/>
      <dgm:spPr/>
      <dgm:t>
        <a:bodyPr/>
        <a:lstStyle/>
        <a:p>
          <a:endParaRPr lang="en-GB" sz="2000"/>
        </a:p>
      </dgm:t>
    </dgm:pt>
    <dgm:pt modelId="{E120CE6D-3B75-4D65-A9CB-EFCA1C53F1A9}" type="sibTrans" cxnId="{A5905FC1-B60C-4AB9-AFF5-53364B8D30B6}">
      <dgm:prSet/>
      <dgm:spPr/>
      <dgm:t>
        <a:bodyPr/>
        <a:lstStyle/>
        <a:p>
          <a:endParaRPr lang="en-GB" sz="2000"/>
        </a:p>
      </dgm:t>
    </dgm:pt>
    <dgm:pt modelId="{CD47C8DA-FCA8-48A9-B4C6-FCD46FE11D8A}" type="pres">
      <dgm:prSet presAssocID="{5C53CE2F-1EF8-40CF-9B07-EE8269025AC0}" presName="cycleMatrixDiagram" presStyleCnt="0">
        <dgm:presLayoutVars>
          <dgm:chMax val="1"/>
          <dgm:dir/>
          <dgm:animLvl val="lvl"/>
          <dgm:resizeHandles val="exact"/>
        </dgm:presLayoutVars>
      </dgm:prSet>
      <dgm:spPr/>
    </dgm:pt>
    <dgm:pt modelId="{AB1CC458-A057-4F8F-BCCE-46D17774E45A}" type="pres">
      <dgm:prSet presAssocID="{5C53CE2F-1EF8-40CF-9B07-EE8269025AC0}" presName="children" presStyleCnt="0"/>
      <dgm:spPr/>
    </dgm:pt>
    <dgm:pt modelId="{0334C02D-BAAE-4518-8438-E47A317AEFC0}" type="pres">
      <dgm:prSet presAssocID="{5C53CE2F-1EF8-40CF-9B07-EE8269025AC0}" presName="childPlaceholder" presStyleCnt="0"/>
      <dgm:spPr/>
    </dgm:pt>
    <dgm:pt modelId="{59158B2C-0BCF-4A6E-9BF7-60539351A9CA}" type="pres">
      <dgm:prSet presAssocID="{5C53CE2F-1EF8-40CF-9B07-EE8269025AC0}" presName="circle" presStyleCnt="0"/>
      <dgm:spPr/>
    </dgm:pt>
    <dgm:pt modelId="{CF854397-69B8-454B-8D7C-3F127DABC939}" type="pres">
      <dgm:prSet presAssocID="{5C53CE2F-1EF8-40CF-9B07-EE8269025AC0}" presName="quadrant1" presStyleLbl="node1" presStyleIdx="0" presStyleCnt="4" custLinFactNeighborX="-2309" custLinFactNeighborY="-1520">
        <dgm:presLayoutVars>
          <dgm:chMax val="1"/>
          <dgm:bulletEnabled val="1"/>
        </dgm:presLayoutVars>
      </dgm:prSet>
      <dgm:spPr/>
    </dgm:pt>
    <dgm:pt modelId="{EC7BD892-4114-4E9B-B84D-7AE5917754AD}" type="pres">
      <dgm:prSet presAssocID="{5C53CE2F-1EF8-40CF-9B07-EE8269025AC0}" presName="quadrant2" presStyleLbl="node1" presStyleIdx="1" presStyleCnt="4" custLinFactNeighborX="-2309" custLinFactNeighborY="-1520">
        <dgm:presLayoutVars>
          <dgm:chMax val="1"/>
          <dgm:bulletEnabled val="1"/>
        </dgm:presLayoutVars>
      </dgm:prSet>
      <dgm:spPr/>
    </dgm:pt>
    <dgm:pt modelId="{A887D88B-B104-4319-8CB3-BDCA080173BE}" type="pres">
      <dgm:prSet presAssocID="{5C53CE2F-1EF8-40CF-9B07-EE8269025AC0}" presName="quadrant3" presStyleLbl="node1" presStyleIdx="2" presStyleCnt="4" custLinFactNeighborX="-2309" custLinFactNeighborY="-1520">
        <dgm:presLayoutVars>
          <dgm:chMax val="1"/>
          <dgm:bulletEnabled val="1"/>
        </dgm:presLayoutVars>
      </dgm:prSet>
      <dgm:spPr/>
    </dgm:pt>
    <dgm:pt modelId="{7EB43362-C1F7-456F-954F-D20423B960C3}" type="pres">
      <dgm:prSet presAssocID="{5C53CE2F-1EF8-40CF-9B07-EE8269025AC0}" presName="quadrant4" presStyleLbl="node1" presStyleIdx="3" presStyleCnt="4" custLinFactNeighborX="-2309" custLinFactNeighborY="-1520">
        <dgm:presLayoutVars>
          <dgm:chMax val="1"/>
          <dgm:bulletEnabled val="1"/>
        </dgm:presLayoutVars>
      </dgm:prSet>
      <dgm:spPr/>
    </dgm:pt>
    <dgm:pt modelId="{10F1FC1B-E1B9-4EDB-9F48-42E335E87F72}" type="pres">
      <dgm:prSet presAssocID="{5C53CE2F-1EF8-40CF-9B07-EE8269025AC0}" presName="quadrantPlaceholder" presStyleCnt="0"/>
      <dgm:spPr/>
    </dgm:pt>
    <dgm:pt modelId="{8472E8D7-5ABC-4A80-B1CA-BA4CD8AB05C7}" type="pres">
      <dgm:prSet presAssocID="{5C53CE2F-1EF8-40CF-9B07-EE8269025AC0}" presName="center1" presStyleLbl="fgShp" presStyleIdx="0" presStyleCnt="2"/>
      <dgm:spPr>
        <a:noFill/>
        <a:ln>
          <a:noFill/>
        </a:ln>
      </dgm:spPr>
    </dgm:pt>
    <dgm:pt modelId="{AA234E15-634B-4006-BA4E-E0B91DE3E109}" type="pres">
      <dgm:prSet presAssocID="{5C53CE2F-1EF8-40CF-9B07-EE8269025AC0}" presName="center2" presStyleLbl="fgShp" presStyleIdx="1" presStyleCnt="2"/>
      <dgm:spPr>
        <a:noFill/>
        <a:ln>
          <a:noFill/>
        </a:ln>
      </dgm:spPr>
    </dgm:pt>
  </dgm:ptLst>
  <dgm:cxnLst>
    <dgm:cxn modelId="{BBCE050E-F4C9-4281-A015-74205FD2D6EA}" type="presOf" srcId="{F716E1DD-834F-43E4-ADAD-4968DBDED12B}" destId="{CF854397-69B8-454B-8D7C-3F127DABC939}" srcOrd="0" destOrd="0" presId="urn:microsoft.com/office/officeart/2005/8/layout/cycle4"/>
    <dgm:cxn modelId="{A9B7410E-BA7E-4EBE-B8D4-4B598A567630}" type="presOf" srcId="{8E7A52CD-3402-4315-82F0-D510BAF02E86}" destId="{A887D88B-B104-4319-8CB3-BDCA080173BE}" srcOrd="0" destOrd="0" presId="urn:microsoft.com/office/officeart/2005/8/layout/cycle4"/>
    <dgm:cxn modelId="{D8DED745-2199-4EF3-B40A-7ABCB9EA2D30}" type="presOf" srcId="{5C53CE2F-1EF8-40CF-9B07-EE8269025AC0}" destId="{CD47C8DA-FCA8-48A9-B4C6-FCD46FE11D8A}" srcOrd="0" destOrd="0" presId="urn:microsoft.com/office/officeart/2005/8/layout/cycle4"/>
    <dgm:cxn modelId="{0C66FF6F-442C-4435-B3E3-5C2CE4B95AB3}" srcId="{5C53CE2F-1EF8-40CF-9B07-EE8269025AC0}" destId="{456A9EB1-6557-4923-8309-78FA33FA5CD6}" srcOrd="1" destOrd="0" parTransId="{D852F50A-4B01-456E-856E-3CC55A3D42BC}" sibTransId="{CBD0596A-092F-4A05-BBD9-293316B751CA}"/>
    <dgm:cxn modelId="{CE28257B-47B4-40DA-BB3B-1F6E7AE948DC}" type="presOf" srcId="{456A9EB1-6557-4923-8309-78FA33FA5CD6}" destId="{EC7BD892-4114-4E9B-B84D-7AE5917754AD}" srcOrd="0" destOrd="0" presId="urn:microsoft.com/office/officeart/2005/8/layout/cycle4"/>
    <dgm:cxn modelId="{611D7FB8-DCBF-4A82-B48E-9C15DE4F392E}" srcId="{5C53CE2F-1EF8-40CF-9B07-EE8269025AC0}" destId="{F716E1DD-834F-43E4-ADAD-4968DBDED12B}" srcOrd="0" destOrd="0" parTransId="{456D7381-530F-4772-9E61-232EC6125104}" sibTransId="{2469A131-31BF-4136-8CBA-E399750F492A}"/>
    <dgm:cxn modelId="{A5905FC1-B60C-4AB9-AFF5-53364B8D30B6}" srcId="{5C53CE2F-1EF8-40CF-9B07-EE8269025AC0}" destId="{A6A22D7E-15F0-4FB0-A871-5222C6A82E17}" srcOrd="3" destOrd="0" parTransId="{E71EAE45-8F07-4A8B-BEC0-0002B22BB379}" sibTransId="{E120CE6D-3B75-4D65-A9CB-EFCA1C53F1A9}"/>
    <dgm:cxn modelId="{4E9232D5-7C4D-46EE-9381-E1F41CD9EC82}" srcId="{5C53CE2F-1EF8-40CF-9B07-EE8269025AC0}" destId="{8E7A52CD-3402-4315-82F0-D510BAF02E86}" srcOrd="2" destOrd="0" parTransId="{FFE91AC9-7786-4DFA-AA3E-EF55E0A48369}" sibTransId="{D6318757-8983-4379-988B-BDE773A2A572}"/>
    <dgm:cxn modelId="{1B265FDC-DD25-4F30-9C3A-66BFC18C1D31}" type="presOf" srcId="{A6A22D7E-15F0-4FB0-A871-5222C6A82E17}" destId="{7EB43362-C1F7-456F-954F-D20423B960C3}" srcOrd="0" destOrd="0" presId="urn:microsoft.com/office/officeart/2005/8/layout/cycle4"/>
    <dgm:cxn modelId="{D412C80D-5F4C-4831-A256-893D387CA6DC}" type="presParOf" srcId="{CD47C8DA-FCA8-48A9-B4C6-FCD46FE11D8A}" destId="{AB1CC458-A057-4F8F-BCCE-46D17774E45A}" srcOrd="0" destOrd="0" presId="urn:microsoft.com/office/officeart/2005/8/layout/cycle4"/>
    <dgm:cxn modelId="{9F1C8A43-F9D3-42EE-A3F2-92E35FAF1CDB}" type="presParOf" srcId="{AB1CC458-A057-4F8F-BCCE-46D17774E45A}" destId="{0334C02D-BAAE-4518-8438-E47A317AEFC0}" srcOrd="0" destOrd="0" presId="urn:microsoft.com/office/officeart/2005/8/layout/cycle4"/>
    <dgm:cxn modelId="{B75055E4-7330-4FC0-B021-8D512144B035}" type="presParOf" srcId="{CD47C8DA-FCA8-48A9-B4C6-FCD46FE11D8A}" destId="{59158B2C-0BCF-4A6E-9BF7-60539351A9CA}" srcOrd="1" destOrd="0" presId="urn:microsoft.com/office/officeart/2005/8/layout/cycle4"/>
    <dgm:cxn modelId="{154067C2-1395-46B3-82F5-56E30922411C}" type="presParOf" srcId="{59158B2C-0BCF-4A6E-9BF7-60539351A9CA}" destId="{CF854397-69B8-454B-8D7C-3F127DABC939}" srcOrd="0" destOrd="0" presId="urn:microsoft.com/office/officeart/2005/8/layout/cycle4"/>
    <dgm:cxn modelId="{2BD1EEA8-72CD-4E84-B6DC-758D54FF4ABF}" type="presParOf" srcId="{59158B2C-0BCF-4A6E-9BF7-60539351A9CA}" destId="{EC7BD892-4114-4E9B-B84D-7AE5917754AD}" srcOrd="1" destOrd="0" presId="urn:microsoft.com/office/officeart/2005/8/layout/cycle4"/>
    <dgm:cxn modelId="{231A52CE-21D4-493F-B206-36B40C4E84C6}" type="presParOf" srcId="{59158B2C-0BCF-4A6E-9BF7-60539351A9CA}" destId="{A887D88B-B104-4319-8CB3-BDCA080173BE}" srcOrd="2" destOrd="0" presId="urn:microsoft.com/office/officeart/2005/8/layout/cycle4"/>
    <dgm:cxn modelId="{99BDC09E-CDE1-4913-98F8-37D770E7F11F}" type="presParOf" srcId="{59158B2C-0BCF-4A6E-9BF7-60539351A9CA}" destId="{7EB43362-C1F7-456F-954F-D20423B960C3}" srcOrd="3" destOrd="0" presId="urn:microsoft.com/office/officeart/2005/8/layout/cycle4"/>
    <dgm:cxn modelId="{19047622-2556-4D42-9E0D-3E9F3DFBE812}" type="presParOf" srcId="{59158B2C-0BCF-4A6E-9BF7-60539351A9CA}" destId="{10F1FC1B-E1B9-4EDB-9F48-42E335E87F72}" srcOrd="4" destOrd="0" presId="urn:microsoft.com/office/officeart/2005/8/layout/cycle4"/>
    <dgm:cxn modelId="{178AD995-3047-4BF1-8717-CA9DA26ACA99}" type="presParOf" srcId="{CD47C8DA-FCA8-48A9-B4C6-FCD46FE11D8A}" destId="{8472E8D7-5ABC-4A80-B1CA-BA4CD8AB05C7}" srcOrd="2" destOrd="0" presId="urn:microsoft.com/office/officeart/2005/8/layout/cycle4"/>
    <dgm:cxn modelId="{B01FAE00-485A-48EA-A27F-08F0D267AF40}" type="presParOf" srcId="{CD47C8DA-FCA8-48A9-B4C6-FCD46FE11D8A}" destId="{AA234E15-634B-4006-BA4E-E0B91DE3E10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54397-69B8-454B-8D7C-3F127DABC939}">
      <dsp:nvSpPr>
        <dsp:cNvPr id="0" name=""/>
        <dsp:cNvSpPr/>
      </dsp:nvSpPr>
      <dsp:spPr>
        <a:xfrm>
          <a:off x="1609354" y="273200"/>
          <a:ext cx="2346282" cy="2346282"/>
        </a:xfrm>
        <a:prstGeom prst="pieWedge">
          <a:avLst/>
        </a:prstGeom>
        <a:solidFill>
          <a:srgbClr val="3C7D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GB" sz="1900" b="1" kern="1200" dirty="0"/>
        </a:p>
      </dsp:txBody>
      <dsp:txXfrm>
        <a:off x="2296564" y="960410"/>
        <a:ext cx="1659072" cy="1659072"/>
      </dsp:txXfrm>
    </dsp:sp>
    <dsp:sp modelId="{EC7BD892-4114-4E9B-B84D-7AE5917754AD}">
      <dsp:nvSpPr>
        <dsp:cNvPr id="0" name=""/>
        <dsp:cNvSpPr/>
      </dsp:nvSpPr>
      <dsp:spPr>
        <a:xfrm rot="5400000">
          <a:off x="4064010" y="273200"/>
          <a:ext cx="2346282" cy="2346282"/>
        </a:xfrm>
        <a:prstGeom prst="pieWedg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GB" sz="1900" b="1" kern="1200" dirty="0"/>
        </a:p>
      </dsp:txBody>
      <dsp:txXfrm rot="-5400000">
        <a:off x="4064010" y="960410"/>
        <a:ext cx="1659072" cy="1659072"/>
      </dsp:txXfrm>
    </dsp:sp>
    <dsp:sp modelId="{A887D88B-B104-4319-8CB3-BDCA080173BE}">
      <dsp:nvSpPr>
        <dsp:cNvPr id="0" name=""/>
        <dsp:cNvSpPr/>
      </dsp:nvSpPr>
      <dsp:spPr>
        <a:xfrm rot="10800000">
          <a:off x="4064010" y="2727856"/>
          <a:ext cx="2346282" cy="2346282"/>
        </a:xfrm>
        <a:prstGeom prst="pieWedg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pt-PT" sz="1900" b="1" kern="1200" dirty="0"/>
        </a:p>
      </dsp:txBody>
      <dsp:txXfrm rot="10800000">
        <a:off x="4064010" y="2727856"/>
        <a:ext cx="1659072" cy="1659072"/>
      </dsp:txXfrm>
    </dsp:sp>
    <dsp:sp modelId="{7EB43362-C1F7-456F-954F-D20423B960C3}">
      <dsp:nvSpPr>
        <dsp:cNvPr id="0" name=""/>
        <dsp:cNvSpPr/>
      </dsp:nvSpPr>
      <dsp:spPr>
        <a:xfrm rot="16200000">
          <a:off x="1609354" y="2727856"/>
          <a:ext cx="2346282" cy="2346282"/>
        </a:xfrm>
        <a:prstGeom prst="pieWedge">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GB" sz="1900" b="1" kern="1200" dirty="0"/>
        </a:p>
      </dsp:txBody>
      <dsp:txXfrm rot="5400000">
        <a:off x="2296564" y="2727856"/>
        <a:ext cx="1659072" cy="1659072"/>
      </dsp:txXfrm>
    </dsp:sp>
    <dsp:sp modelId="{8472E8D7-5ABC-4A80-B1CA-BA4CD8AB05C7}">
      <dsp:nvSpPr>
        <dsp:cNvPr id="0" name=""/>
        <dsp:cNvSpPr/>
      </dsp:nvSpPr>
      <dsp:spPr>
        <a:xfrm>
          <a:off x="3658954" y="2221653"/>
          <a:ext cx="810090" cy="704426"/>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A234E15-634B-4006-BA4E-E0B91DE3E109}">
      <dsp:nvSpPr>
        <dsp:cNvPr id="0" name=""/>
        <dsp:cNvSpPr/>
      </dsp:nvSpPr>
      <dsp:spPr>
        <a:xfrm rot="10800000">
          <a:off x="3658954" y="2492586"/>
          <a:ext cx="810090" cy="704426"/>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1ED1A-EC0C-42EC-ADEF-9097B7C7BEAC}" type="datetimeFigureOut">
              <a:rPr lang="en-GB" smtClean="0"/>
              <a:t>02/05/2023</a:t>
            </a:fld>
            <a:endParaRPr lang="en-GB"/>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F60AD-9A49-4EF1-9511-DB996BDBDC0C}" type="slidenum">
              <a:rPr lang="en-GB" smtClean="0"/>
              <a:t>‹nº›</a:t>
            </a:fld>
            <a:endParaRPr lang="en-GB"/>
          </a:p>
        </p:txBody>
      </p:sp>
    </p:spTree>
    <p:extLst>
      <p:ext uri="{BB962C8B-B14F-4D97-AF65-F5344CB8AC3E}">
        <p14:creationId xmlns:p14="http://schemas.microsoft.com/office/powerpoint/2010/main" val="81575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Hello, my name is Vera Ferreira and today I am going to give a brief introduction about some Advanced Imaging techniques in Cardio-Oncology</a:t>
            </a:r>
          </a:p>
          <a:p>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1</a:t>
            </a:fld>
            <a:endParaRPr lang="en-GB" dirty="0"/>
          </a:p>
        </p:txBody>
      </p:sp>
    </p:spTree>
    <p:extLst>
      <p:ext uri="{BB962C8B-B14F-4D97-AF65-F5344CB8AC3E}">
        <p14:creationId xmlns:p14="http://schemas.microsoft.com/office/powerpoint/2010/main" val="713090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Stress cardiomyopathy can occur in patients with cancer. CMR systolic cine frames reveal apical ballooning. Oedema in the apical segments in reflected in elevated T2 values and increased myocardial signal intensity in the apex. The absence of late gadolinium enhancement excludes myocardial scar.</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10</a:t>
            </a:fld>
            <a:endParaRPr lang="en-GB"/>
          </a:p>
        </p:txBody>
      </p:sp>
    </p:spTree>
    <p:extLst>
      <p:ext uri="{BB962C8B-B14F-4D97-AF65-F5344CB8AC3E}">
        <p14:creationId xmlns:p14="http://schemas.microsoft.com/office/powerpoint/2010/main" val="501206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CMR is the most comprehensive imaging modality to evaluate for ischemia and viability. It can exclude conditions mimicking acute coronary syndrome, such as coronary vasospasm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ie</a:t>
            </a:r>
            <a:r>
              <a:rPr lang="en-GB" sz="1800" dirty="0">
                <a:effectLst/>
                <a:latin typeface="Calibri" panose="020F0502020204030204" pitchFamily="34" charset="0"/>
                <a:ea typeface="Calibri" panose="020F0502020204030204" pitchFamily="34" charset="0"/>
                <a:cs typeface="Times New Roman" panose="02020603050405020304" pitchFamily="18" charset="0"/>
              </a:rPr>
              <a:t>, fluoropyrimidine cardiotoxicity), myocarditis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ie</a:t>
            </a:r>
            <a:r>
              <a:rPr lang="en-GB" sz="1800" dirty="0">
                <a:effectLst/>
                <a:latin typeface="Calibri" panose="020F0502020204030204" pitchFamily="34" charset="0"/>
                <a:ea typeface="Calibri" panose="020F0502020204030204" pitchFamily="34" charset="0"/>
                <a:cs typeface="Times New Roman" panose="02020603050405020304" pitchFamily="18" charset="0"/>
              </a:rPr>
              <a:t>, ICI associated), or takotsubo cardiomyopathy.</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11</a:t>
            </a:fld>
            <a:endParaRPr lang="en-GB"/>
          </a:p>
        </p:txBody>
      </p:sp>
    </p:spTree>
    <p:extLst>
      <p:ext uri="{BB962C8B-B14F-4D97-AF65-F5344CB8AC3E}">
        <p14:creationId xmlns:p14="http://schemas.microsoft.com/office/powerpoint/2010/main" val="465713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CMR occupies a niche in the evaluation and management of cardiac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tumors</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This patient from 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center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presented with a mass in the right side of the heart which was surgically excised. Multiple sequences helped in the differential diagnosis and surgical planning.</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12</a:t>
            </a:fld>
            <a:endParaRPr lang="en-GB"/>
          </a:p>
        </p:txBody>
      </p:sp>
    </p:spTree>
    <p:extLst>
      <p:ext uri="{BB962C8B-B14F-4D97-AF65-F5344CB8AC3E}">
        <p14:creationId xmlns:p14="http://schemas.microsoft.com/office/powerpoint/2010/main" val="2374090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lvl="0" indent="0" algn="just">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are the strengths and limitations of this powerful technique. Compared with 2D echocardiography, CMR has higher reproducibility for LVEF assessment, because of higher image quality and resolution. </a:t>
            </a:r>
          </a:p>
          <a:p>
            <a:pPr marL="0" lvl="0" indent="0" algn="just">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Tissue </a:t>
            </a:r>
            <a:r>
              <a:rPr lang="en-US" sz="1800" dirty="0">
                <a:effectLst/>
                <a:latin typeface="Calibri" panose="020F0502020204030204" pitchFamily="34" charset="0"/>
                <a:ea typeface="Calibri" panose="020F0502020204030204" pitchFamily="34" charset="0"/>
                <a:cs typeface="Times New Roman" panose="02020603050405020304" pitchFamily="18" charset="0"/>
              </a:rPr>
              <a:t>characterization of the LV, evaluation of the pericardium and masses are unique features.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just">
              <a:lnSpc>
                <a:spcPct val="107000"/>
              </a:lnSpc>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disadvantages include its cost and accessibility, prolonged scan time and extended breath-holds. Claustrophobic patients may find it difficult. There are some contra-indications in patients with metal devices and older cardiac devices. Motion, arrhythmia and device related artifacts can deteriorate image quality.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13</a:t>
            </a:fld>
            <a:endParaRPr lang="en-GB"/>
          </a:p>
        </p:txBody>
      </p:sp>
    </p:spTree>
    <p:extLst>
      <p:ext uri="{BB962C8B-B14F-4D97-AF65-F5344CB8AC3E}">
        <p14:creationId xmlns:p14="http://schemas.microsoft.com/office/powerpoint/2010/main" val="240103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Coronary artery calcium, CAC, has a fundamental role in the risk stratification of CV disease. It helps to assess baseline CV risk and during long term follow-up of cancer survivors after chest radiation therapy.</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14</a:t>
            </a:fld>
            <a:endParaRPr lang="en-GB"/>
          </a:p>
        </p:txBody>
      </p:sp>
    </p:spTree>
    <p:extLst>
      <p:ext uri="{BB962C8B-B14F-4D97-AF65-F5344CB8AC3E}">
        <p14:creationId xmlns:p14="http://schemas.microsoft.com/office/powerpoint/2010/main" val="1190360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l"/>
            <a:r>
              <a:rPr lang="en-GB" sz="1800" dirty="0">
                <a:effectLst/>
                <a:latin typeface="Calibri" panose="020F0502020204030204" pitchFamily="34" charset="0"/>
                <a:ea typeface="Calibri" panose="020F0502020204030204" pitchFamily="34" charset="0"/>
                <a:cs typeface="Times New Roman" panose="02020603050405020304" pitchFamily="18" charset="0"/>
              </a:rPr>
              <a:t>Coronary CTA evaluates the coronary arteries anatomically in varied clinical situations and now physiological assessment is possible.</a:t>
            </a:r>
          </a:p>
          <a:p>
            <a:pPr algn="l"/>
            <a:r>
              <a:rPr lang="en-GB" sz="1800" dirty="0">
                <a:effectLst/>
                <a:latin typeface="Calibri" panose="020F0502020204030204" pitchFamily="34" charset="0"/>
                <a:ea typeface="Calibri" panose="020F0502020204030204" pitchFamily="34" charset="0"/>
                <a:cs typeface="Times New Roman" panose="02020603050405020304" pitchFamily="18" charset="0"/>
              </a:rPr>
              <a:t> It can be a useful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noninvasive</a:t>
            </a:r>
            <a:r>
              <a:rPr lang="en-GB" sz="1800" dirty="0">
                <a:effectLst/>
                <a:latin typeface="Calibri" panose="020F0502020204030204" pitchFamily="34" charset="0"/>
                <a:ea typeface="Calibri" panose="020F0502020204030204" pitchFamily="34" charset="0"/>
                <a:cs typeface="Times New Roman" panose="02020603050405020304" pitchFamily="18" charset="0"/>
              </a:rPr>
              <a:t> method to exclude the presence of obstructive coronary artery disease in conditions such as 5-fluorouracil–associated vasospasm, ICI myocarditis, and takotsubo cardiomyopathy that can mimic acute coronary syndromes.</a:t>
            </a:r>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15</a:t>
            </a:fld>
            <a:endParaRPr lang="en-GB"/>
          </a:p>
        </p:txBody>
      </p:sp>
    </p:spTree>
    <p:extLst>
      <p:ext uri="{BB962C8B-B14F-4D97-AF65-F5344CB8AC3E}">
        <p14:creationId xmlns:p14="http://schemas.microsoft.com/office/powerpoint/2010/main" val="7045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pericardium and the valves are also evaluated well by CT because both these structures can be affected many years after radiation therapy. </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16</a:t>
            </a:fld>
            <a:endParaRPr lang="en-GB"/>
          </a:p>
        </p:txBody>
      </p:sp>
    </p:spTree>
    <p:extLst>
      <p:ext uri="{BB962C8B-B14F-4D97-AF65-F5344CB8AC3E}">
        <p14:creationId xmlns:p14="http://schemas.microsoft.com/office/powerpoint/2010/main" val="912177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lvl="0" indent="0" algn="just">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CT has its advantages and disadvantages. </a:t>
            </a:r>
          </a:p>
          <a:p>
            <a:pPr marL="0" lvl="0" indent="0" algn="just">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CT is rapid and easily available and allows </a:t>
            </a:r>
            <a:r>
              <a:rPr lang="en-US" sz="1800" dirty="0">
                <a:effectLst/>
                <a:latin typeface="Calibri" panose="020F0502020204030204" pitchFamily="34" charset="0"/>
                <a:ea typeface="Calibri" panose="020F0502020204030204" pitchFamily="34" charset="0"/>
                <a:cs typeface="Times New Roman" panose="02020603050405020304" pitchFamily="18" charset="0"/>
              </a:rPr>
              <a:t>high-resolution anatomic evaluation of coronary artery disease with a high negative predictive value. </a:t>
            </a:r>
          </a:p>
          <a:p>
            <a:pPr marL="0" lvl="0" indent="0" algn="just">
              <a:lnSpc>
                <a:spcPct val="107000"/>
              </a:lnSpc>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Calcium artery calcification on non-gated CT performed in cancer patients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eg.</a:t>
            </a:r>
            <a:r>
              <a:rPr lang="en-US" sz="1800" dirty="0">
                <a:effectLst/>
                <a:latin typeface="Calibri" panose="020F0502020204030204" pitchFamily="34" charset="0"/>
                <a:ea typeface="Calibri" panose="020F0502020204030204" pitchFamily="34" charset="0"/>
                <a:cs typeface="Times New Roman" panose="02020603050405020304" pitchFamily="18" charset="0"/>
              </a:rPr>
              <a:t> Cancer staging) may identify previously unknown CAD.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just">
              <a:lnSpc>
                <a:spcPct val="107000"/>
              </a:lnSpc>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limitations include radiation exposure  and iodinated contrast administration. Significant calcification may preclude accurate assessment of coronary artery lesions and arrhythmias may limit image quality.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17</a:t>
            </a:fld>
            <a:endParaRPr lang="en-GB"/>
          </a:p>
        </p:txBody>
      </p:sp>
    </p:spTree>
    <p:extLst>
      <p:ext uri="{BB962C8B-B14F-4D97-AF65-F5344CB8AC3E}">
        <p14:creationId xmlns:p14="http://schemas.microsoft.com/office/powerpoint/2010/main" val="3576544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Advanced imaging techniques such as CMR and CT have shown remarkable advances in the assessment of cardiotoxicity keeping pace with development of newer therapies and improved prognosis in cancer patients. The techniques will fill our current gaps in knowledge and answer some of the unmet needs in a complex field that is growing exponentially.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18</a:t>
            </a:fld>
            <a:endParaRPr lang="en-GB"/>
          </a:p>
        </p:txBody>
      </p:sp>
    </p:spTree>
    <p:extLst>
      <p:ext uri="{BB962C8B-B14F-4D97-AF65-F5344CB8AC3E}">
        <p14:creationId xmlns:p14="http://schemas.microsoft.com/office/powerpoint/2010/main" val="1578694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19</a:t>
            </a:fld>
            <a:endParaRPr lang="en-GB"/>
          </a:p>
        </p:txBody>
      </p:sp>
    </p:spTree>
    <p:extLst>
      <p:ext uri="{BB962C8B-B14F-4D97-AF65-F5344CB8AC3E}">
        <p14:creationId xmlns:p14="http://schemas.microsoft.com/office/powerpoint/2010/main" val="155761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last few years, there has been a paradigm shift in the trajectory of the cancer patient with the appearance of new therapies.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Toxic effects of antineoplastic therapies, whether </a:t>
            </a:r>
            <a:r>
              <a:rPr lang="en-GB" sz="1800" dirty="0">
                <a:effectLst/>
                <a:latin typeface="Calibri" panose="020F0502020204030204" pitchFamily="34" charset="0"/>
                <a:ea typeface="Calibri" panose="020F0502020204030204" pitchFamily="34" charset="0"/>
                <a:cs typeface="Calibri" panose="020F0502020204030204" pitchFamily="34" charset="0"/>
              </a:rPr>
              <a:t>chemotherapy, targeted agents, immune therapies, radiation therapy or any combination of agents, </a:t>
            </a:r>
            <a:r>
              <a:rPr lang="en-GB" sz="1800" dirty="0">
                <a:effectLst/>
                <a:latin typeface="Calibri" panose="020F0502020204030204" pitchFamily="34" charset="0"/>
                <a:ea typeface="Calibri" panose="020F0502020204030204" pitchFamily="34" charset="0"/>
                <a:cs typeface="Times New Roman" panose="02020603050405020304" pitchFamily="18" charset="0"/>
              </a:rPr>
              <a:t>can affect all CV structures</a:t>
            </a: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Multimodality imaging includes assessment and monitoring of a range of CV toxicities, such as left ventricular (LV) dysfunction, vascular toxicity, myocarditis, atherosclerotic cardiovascular disease (ASCVD), valvular disease, and cardiac masses.</a:t>
            </a:r>
          </a:p>
          <a:p>
            <a:pPr algn="l"/>
            <a:endParaRPr lang="en-GB" sz="1800" b="0" i="0" u="none" strike="noStrike" baseline="0" dirty="0">
              <a:latin typeface="AdvOT2986fa51"/>
            </a:endParaRPr>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2</a:t>
            </a:fld>
            <a:endParaRPr lang="en-GB" dirty="0"/>
          </a:p>
        </p:txBody>
      </p:sp>
    </p:spTree>
    <p:extLst>
      <p:ext uri="{BB962C8B-B14F-4D97-AF65-F5344CB8AC3E}">
        <p14:creationId xmlns:p14="http://schemas.microsoft.com/office/powerpoint/2010/main" val="265912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Imaging can be used to risk-stratify patients, identify cardiovascular injury during therapy and after therapy in the high-risk patients. Baseline assessment of LV function, to detect unrecognized cardiac dysfunction. It should be performed in all patients scheduled for potentially cardiotoxic therapy. The same imaging modality should ideally be used during treatment and follow-up so that variability is kept as low as possible between studies.</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3</a:t>
            </a:fld>
            <a:endParaRPr lang="en-GB" dirty="0"/>
          </a:p>
        </p:txBody>
      </p:sp>
    </p:spTree>
    <p:extLst>
      <p:ext uri="{BB962C8B-B14F-4D97-AF65-F5344CB8AC3E}">
        <p14:creationId xmlns:p14="http://schemas.microsoft.com/office/powerpoint/2010/main" val="3806186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latin typeface="AdvOT2986fa51"/>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Echocardiography, cardiac MR, CT and nuclear medicine studies form the imaging strategy. Echo is easily available. CMR is limited by availability and cost. CT is exquisite in its ability to evaluate the coronary arteries. PET is suitable for metabolic imaging and cardiac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tumors</a:t>
            </a:r>
            <a:r>
              <a:rPr lang="en-GB" sz="1800" dirty="0">
                <a:effectLst/>
                <a:latin typeface="Calibri" panose="020F0502020204030204" pitchFamily="34" charset="0"/>
                <a:ea typeface="Calibri" panose="020F0502020204030204" pitchFamily="34" charset="0"/>
                <a:cs typeface="Times New Roman" panose="02020603050405020304" pitchFamily="18" charset="0"/>
              </a:rPr>
              <a:t>. SPECT has an established role in ischemia imaging.</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4</a:t>
            </a:fld>
            <a:endParaRPr lang="en-GB"/>
          </a:p>
        </p:txBody>
      </p:sp>
    </p:spTree>
    <p:extLst>
      <p:ext uri="{BB962C8B-B14F-4D97-AF65-F5344CB8AC3E}">
        <p14:creationId xmlns:p14="http://schemas.microsoft.com/office/powerpoint/2010/main" val="416834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strength of CMR lies in its versatility to evaluate function, structure, flow, and assessment of ischemia. It is the gold standard for volumes and ejection fraction measurement. Strain can be obtained with feature tracking analysis. Almost all this information is available in less than an hour without radiation.</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5</a:t>
            </a:fld>
            <a:endParaRPr lang="en-GB"/>
          </a:p>
        </p:txBody>
      </p:sp>
    </p:spTree>
    <p:extLst>
      <p:ext uri="{BB962C8B-B14F-4D97-AF65-F5344CB8AC3E}">
        <p14:creationId xmlns:p14="http://schemas.microsoft.com/office/powerpoint/2010/main" val="305101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Recently parametric imaging or mapping has taken on a new role in cardio-oncology. Absolute values reflect microscopic changes such as interstitial fibrosis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edema</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They play a seminal role in the detection of myocarditis, Takotsubo syndrome, infiltrative diseases as amyloidosis,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tumor</a:t>
            </a:r>
            <a:r>
              <a:rPr lang="en-GB" sz="1800" dirty="0">
                <a:effectLst/>
                <a:latin typeface="Calibri" panose="020F0502020204030204" pitchFamily="34" charset="0"/>
                <a:ea typeface="Calibri" panose="020F0502020204030204" pitchFamily="34" charset="0"/>
                <a:cs typeface="Times New Roman" panose="02020603050405020304" pitchFamily="18" charset="0"/>
              </a:rPr>
              <a:t> deposits and early changes in cardiotoxicity.</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6</a:t>
            </a:fld>
            <a:endParaRPr lang="en-GB"/>
          </a:p>
        </p:txBody>
      </p:sp>
    </p:spTree>
    <p:extLst>
      <p:ext uri="{BB962C8B-B14F-4D97-AF65-F5344CB8AC3E}">
        <p14:creationId xmlns:p14="http://schemas.microsoft.com/office/powerpoint/2010/main" val="1046033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its main strength is the capability to accurately detect LV dysfunction. CMR can identify small changes in LVEF. It can be used when a more reliable and precise measurement is needed to inform decisions.  This is of vital importance for timely detection of cardiotoxicity, to start cardioprotective medications, and to safely continue cancer therapy. CMR can also clarify the exact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etiology</a:t>
            </a:r>
            <a:r>
              <a:rPr lang="en-GB" sz="1800" dirty="0">
                <a:effectLst/>
                <a:latin typeface="Calibri" panose="020F0502020204030204" pitchFamily="34" charset="0"/>
                <a:ea typeface="Calibri" panose="020F0502020204030204" pitchFamily="34" charset="0"/>
                <a:cs typeface="Times New Roman" panose="02020603050405020304" pitchFamily="18" charset="0"/>
              </a:rPr>
              <a:t> of LV dysfunction. </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7</a:t>
            </a:fld>
            <a:endParaRPr lang="en-GB"/>
          </a:p>
        </p:txBody>
      </p:sp>
    </p:spTree>
    <p:extLst>
      <p:ext uri="{BB962C8B-B14F-4D97-AF65-F5344CB8AC3E}">
        <p14:creationId xmlns:p14="http://schemas.microsoft.com/office/powerpoint/2010/main" val="374533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Myocarditis is a possible complication during cancer therapy. Myocarditis related to immune checkpoint inhibitors can be fatal. The diagnosis of myocarditis by CMR is made using the updated Lake Louise criteria which includes T1 and T2 mapping and LGE sequences. </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8</a:t>
            </a:fld>
            <a:endParaRPr lang="en-GB"/>
          </a:p>
        </p:txBody>
      </p:sp>
    </p:spTree>
    <p:extLst>
      <p:ext uri="{BB962C8B-B14F-4D97-AF65-F5344CB8AC3E}">
        <p14:creationId xmlns:p14="http://schemas.microsoft.com/office/powerpoint/2010/main" val="1882101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Infiltrative cardiomyopathy with light-chain amyloid may develop in patients with multiple myeloma or monoclonal gammopathy of undetermined significance. In elderly patients, transthyretin cardiac amyloidosis can coexist with cancer. The typical CMR pattern includes an abnormal native T1 signal and the presence of late gadolinium enhancement (LGE).</a:t>
            </a:r>
          </a:p>
          <a:p>
            <a:pPr algn="l"/>
            <a:endParaRPr lang="en-GB" dirty="0"/>
          </a:p>
        </p:txBody>
      </p:sp>
      <p:sp>
        <p:nvSpPr>
          <p:cNvPr id="4" name="Marcador de Posição do Número do Diapositivo 3"/>
          <p:cNvSpPr>
            <a:spLocks noGrp="1"/>
          </p:cNvSpPr>
          <p:nvPr>
            <p:ph type="sldNum" sz="quarter" idx="5"/>
          </p:nvPr>
        </p:nvSpPr>
        <p:spPr/>
        <p:txBody>
          <a:bodyPr/>
          <a:lstStyle/>
          <a:p>
            <a:fld id="{BFCF60AD-9A49-4EF1-9511-DB996BDBDC0C}" type="slidenum">
              <a:rPr lang="en-GB" smtClean="0"/>
              <a:t>9</a:t>
            </a:fld>
            <a:endParaRPr lang="en-GB"/>
          </a:p>
        </p:txBody>
      </p:sp>
    </p:spTree>
    <p:extLst>
      <p:ext uri="{BB962C8B-B14F-4D97-AF65-F5344CB8AC3E}">
        <p14:creationId xmlns:p14="http://schemas.microsoft.com/office/powerpoint/2010/main" val="328268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67BD-8135-6442-A954-4B4C8C7D50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314E4-5AE1-624A-A6A1-7059682BF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B40F69-3112-B84C-972E-8E3115D1C490}"/>
              </a:ext>
            </a:extLst>
          </p:cNvPr>
          <p:cNvSpPr>
            <a:spLocks noGrp="1"/>
          </p:cNvSpPr>
          <p:nvPr>
            <p:ph type="dt" sz="half" idx="10"/>
          </p:nvPr>
        </p:nvSpPr>
        <p:spPr/>
        <p:txBody>
          <a:bodyPr/>
          <a:lstStyle/>
          <a:p>
            <a:fld id="{8667C846-38B1-6646-80F7-5C67F1332B9B}" type="datetimeFigureOut">
              <a:rPr lang="en-US" smtClean="0"/>
              <a:t>5/2/2023</a:t>
            </a:fld>
            <a:endParaRPr lang="en-US"/>
          </a:p>
        </p:txBody>
      </p:sp>
      <p:sp>
        <p:nvSpPr>
          <p:cNvPr id="5" name="Footer Placeholder 4">
            <a:extLst>
              <a:ext uri="{FF2B5EF4-FFF2-40B4-BE49-F238E27FC236}">
                <a16:creationId xmlns:a16="http://schemas.microsoft.com/office/drawing/2014/main" id="{54A27895-7DB5-E140-A19D-03B281764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1D6291-C5A2-F147-B910-4ED4BAE87558}"/>
              </a:ext>
            </a:extLst>
          </p:cNvPr>
          <p:cNvSpPr>
            <a:spLocks noGrp="1"/>
          </p:cNvSpPr>
          <p:nvPr>
            <p:ph type="sldNum" sz="quarter" idx="12"/>
          </p:nvPr>
        </p:nvSpPr>
        <p:spPr/>
        <p:txBody>
          <a:bodyPr/>
          <a:lstStyle/>
          <a:p>
            <a:fld id="{948013EF-4BC3-C14C-B2F4-324516518966}" type="slidenum">
              <a:rPr lang="en-US" smtClean="0"/>
              <a:t>‹nº›</a:t>
            </a:fld>
            <a:endParaRPr lang="en-US"/>
          </a:p>
        </p:txBody>
      </p:sp>
    </p:spTree>
    <p:extLst>
      <p:ext uri="{BB962C8B-B14F-4D97-AF65-F5344CB8AC3E}">
        <p14:creationId xmlns:p14="http://schemas.microsoft.com/office/powerpoint/2010/main" val="240526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6D02-87C4-4A41-AD7F-84F70BEDDF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8DAA21-BB74-5942-9B97-248E16EE68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3A013-1924-664E-B172-3C763B7C81D5}"/>
              </a:ext>
            </a:extLst>
          </p:cNvPr>
          <p:cNvSpPr>
            <a:spLocks noGrp="1"/>
          </p:cNvSpPr>
          <p:nvPr>
            <p:ph type="dt" sz="half" idx="10"/>
          </p:nvPr>
        </p:nvSpPr>
        <p:spPr/>
        <p:txBody>
          <a:bodyPr/>
          <a:lstStyle/>
          <a:p>
            <a:fld id="{8667C846-38B1-6646-80F7-5C67F1332B9B}" type="datetimeFigureOut">
              <a:rPr lang="en-US" smtClean="0"/>
              <a:t>5/2/2023</a:t>
            </a:fld>
            <a:endParaRPr lang="en-US"/>
          </a:p>
        </p:txBody>
      </p:sp>
      <p:sp>
        <p:nvSpPr>
          <p:cNvPr id="5" name="Footer Placeholder 4">
            <a:extLst>
              <a:ext uri="{FF2B5EF4-FFF2-40B4-BE49-F238E27FC236}">
                <a16:creationId xmlns:a16="http://schemas.microsoft.com/office/drawing/2014/main" id="{37642D3F-3D07-884A-AD9C-8BBCCF8ED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64D81-928B-F04E-9E0A-96BEFC4C886F}"/>
              </a:ext>
            </a:extLst>
          </p:cNvPr>
          <p:cNvSpPr>
            <a:spLocks noGrp="1"/>
          </p:cNvSpPr>
          <p:nvPr>
            <p:ph type="sldNum" sz="quarter" idx="12"/>
          </p:nvPr>
        </p:nvSpPr>
        <p:spPr/>
        <p:txBody>
          <a:bodyPr/>
          <a:lstStyle/>
          <a:p>
            <a:fld id="{948013EF-4BC3-C14C-B2F4-324516518966}" type="slidenum">
              <a:rPr lang="en-US" smtClean="0"/>
              <a:t>‹nº›</a:t>
            </a:fld>
            <a:endParaRPr lang="en-US"/>
          </a:p>
        </p:txBody>
      </p:sp>
    </p:spTree>
    <p:extLst>
      <p:ext uri="{BB962C8B-B14F-4D97-AF65-F5344CB8AC3E}">
        <p14:creationId xmlns:p14="http://schemas.microsoft.com/office/powerpoint/2010/main" val="274036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2868D-A9CD-D54A-AFDF-ED412C66C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4E9A7C-2DC0-BC46-83DB-B5234E9F37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66A4C-43D2-7746-BE22-5043DC96D761}"/>
              </a:ext>
            </a:extLst>
          </p:cNvPr>
          <p:cNvSpPr>
            <a:spLocks noGrp="1"/>
          </p:cNvSpPr>
          <p:nvPr>
            <p:ph type="dt" sz="half" idx="10"/>
          </p:nvPr>
        </p:nvSpPr>
        <p:spPr/>
        <p:txBody>
          <a:bodyPr/>
          <a:lstStyle/>
          <a:p>
            <a:fld id="{8667C846-38B1-6646-80F7-5C67F1332B9B}" type="datetimeFigureOut">
              <a:rPr lang="en-US" smtClean="0"/>
              <a:t>5/2/2023</a:t>
            </a:fld>
            <a:endParaRPr lang="en-US"/>
          </a:p>
        </p:txBody>
      </p:sp>
      <p:sp>
        <p:nvSpPr>
          <p:cNvPr id="5" name="Footer Placeholder 4">
            <a:extLst>
              <a:ext uri="{FF2B5EF4-FFF2-40B4-BE49-F238E27FC236}">
                <a16:creationId xmlns:a16="http://schemas.microsoft.com/office/drawing/2014/main" id="{358CE4A1-E152-2747-B44D-9372CB5CA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2E4BF-B787-0A49-8132-4DC1646D221B}"/>
              </a:ext>
            </a:extLst>
          </p:cNvPr>
          <p:cNvSpPr>
            <a:spLocks noGrp="1"/>
          </p:cNvSpPr>
          <p:nvPr>
            <p:ph type="sldNum" sz="quarter" idx="12"/>
          </p:nvPr>
        </p:nvSpPr>
        <p:spPr/>
        <p:txBody>
          <a:bodyPr/>
          <a:lstStyle/>
          <a:p>
            <a:fld id="{948013EF-4BC3-C14C-B2F4-324516518966}" type="slidenum">
              <a:rPr lang="en-US" smtClean="0"/>
              <a:t>‹nº›</a:t>
            </a:fld>
            <a:endParaRPr lang="en-US"/>
          </a:p>
        </p:txBody>
      </p:sp>
    </p:spTree>
    <p:extLst>
      <p:ext uri="{BB962C8B-B14F-4D97-AF65-F5344CB8AC3E}">
        <p14:creationId xmlns:p14="http://schemas.microsoft.com/office/powerpoint/2010/main" val="1367329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551C-180E-B34B-B75D-93824FD977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6C3F5D-CE85-994C-8B27-004442F5AE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873F9-6A1C-7A4D-909E-675EC1379557}"/>
              </a:ext>
            </a:extLst>
          </p:cNvPr>
          <p:cNvSpPr>
            <a:spLocks noGrp="1"/>
          </p:cNvSpPr>
          <p:nvPr>
            <p:ph type="dt" sz="half" idx="10"/>
          </p:nvPr>
        </p:nvSpPr>
        <p:spPr/>
        <p:txBody>
          <a:bodyPr/>
          <a:lstStyle/>
          <a:p>
            <a:fld id="{8667C846-38B1-6646-80F7-5C67F1332B9B}" type="datetimeFigureOut">
              <a:rPr lang="en-US" smtClean="0"/>
              <a:t>5/2/2023</a:t>
            </a:fld>
            <a:endParaRPr lang="en-US"/>
          </a:p>
        </p:txBody>
      </p:sp>
      <p:sp>
        <p:nvSpPr>
          <p:cNvPr id="5" name="Footer Placeholder 4">
            <a:extLst>
              <a:ext uri="{FF2B5EF4-FFF2-40B4-BE49-F238E27FC236}">
                <a16:creationId xmlns:a16="http://schemas.microsoft.com/office/drawing/2014/main" id="{35405163-56D3-7447-9C61-EE12B61B6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A0684-7501-CC4A-AF53-88FA8BCB8C8A}"/>
              </a:ext>
            </a:extLst>
          </p:cNvPr>
          <p:cNvSpPr>
            <a:spLocks noGrp="1"/>
          </p:cNvSpPr>
          <p:nvPr>
            <p:ph type="sldNum" sz="quarter" idx="12"/>
          </p:nvPr>
        </p:nvSpPr>
        <p:spPr/>
        <p:txBody>
          <a:bodyPr/>
          <a:lstStyle/>
          <a:p>
            <a:fld id="{948013EF-4BC3-C14C-B2F4-324516518966}" type="slidenum">
              <a:rPr lang="en-US" smtClean="0"/>
              <a:t>‹nº›</a:t>
            </a:fld>
            <a:endParaRPr lang="en-US"/>
          </a:p>
        </p:txBody>
      </p:sp>
    </p:spTree>
    <p:extLst>
      <p:ext uri="{BB962C8B-B14F-4D97-AF65-F5344CB8AC3E}">
        <p14:creationId xmlns:p14="http://schemas.microsoft.com/office/powerpoint/2010/main" val="16135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0E80-A04B-9349-A4B7-3F6FEFD8E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306C1-ADDB-294E-BFD2-A8AB28355C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FC32F9-6900-0840-A26D-4F1838CD8F3D}"/>
              </a:ext>
            </a:extLst>
          </p:cNvPr>
          <p:cNvSpPr>
            <a:spLocks noGrp="1"/>
          </p:cNvSpPr>
          <p:nvPr>
            <p:ph type="dt" sz="half" idx="10"/>
          </p:nvPr>
        </p:nvSpPr>
        <p:spPr/>
        <p:txBody>
          <a:bodyPr/>
          <a:lstStyle/>
          <a:p>
            <a:fld id="{8667C846-38B1-6646-80F7-5C67F1332B9B}" type="datetimeFigureOut">
              <a:rPr lang="en-US" smtClean="0"/>
              <a:t>5/2/2023</a:t>
            </a:fld>
            <a:endParaRPr lang="en-US"/>
          </a:p>
        </p:txBody>
      </p:sp>
      <p:sp>
        <p:nvSpPr>
          <p:cNvPr id="5" name="Footer Placeholder 4">
            <a:extLst>
              <a:ext uri="{FF2B5EF4-FFF2-40B4-BE49-F238E27FC236}">
                <a16:creationId xmlns:a16="http://schemas.microsoft.com/office/drawing/2014/main" id="{8901B1F8-6811-6F41-AC59-4A31046D3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1CF46-0FA3-954E-905A-0F69DABF959A}"/>
              </a:ext>
            </a:extLst>
          </p:cNvPr>
          <p:cNvSpPr>
            <a:spLocks noGrp="1"/>
          </p:cNvSpPr>
          <p:nvPr>
            <p:ph type="sldNum" sz="quarter" idx="12"/>
          </p:nvPr>
        </p:nvSpPr>
        <p:spPr/>
        <p:txBody>
          <a:bodyPr/>
          <a:lstStyle/>
          <a:p>
            <a:fld id="{948013EF-4BC3-C14C-B2F4-324516518966}" type="slidenum">
              <a:rPr lang="en-US" smtClean="0"/>
              <a:t>‹nº›</a:t>
            </a:fld>
            <a:endParaRPr lang="en-US"/>
          </a:p>
        </p:txBody>
      </p:sp>
    </p:spTree>
    <p:extLst>
      <p:ext uri="{BB962C8B-B14F-4D97-AF65-F5344CB8AC3E}">
        <p14:creationId xmlns:p14="http://schemas.microsoft.com/office/powerpoint/2010/main" val="855027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7BDD-3929-7945-A584-25BA26565A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93C6E6-97D5-A54A-8F69-1AAB565274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B1587B-EEFF-134D-8CFC-C5948F44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F684E9-04BA-FA4C-B052-51CC3A23DABC}"/>
              </a:ext>
            </a:extLst>
          </p:cNvPr>
          <p:cNvSpPr>
            <a:spLocks noGrp="1"/>
          </p:cNvSpPr>
          <p:nvPr>
            <p:ph type="dt" sz="half" idx="10"/>
          </p:nvPr>
        </p:nvSpPr>
        <p:spPr/>
        <p:txBody>
          <a:bodyPr/>
          <a:lstStyle/>
          <a:p>
            <a:fld id="{8667C846-38B1-6646-80F7-5C67F1332B9B}" type="datetimeFigureOut">
              <a:rPr lang="en-US" smtClean="0"/>
              <a:t>5/2/2023</a:t>
            </a:fld>
            <a:endParaRPr lang="en-US"/>
          </a:p>
        </p:txBody>
      </p:sp>
      <p:sp>
        <p:nvSpPr>
          <p:cNvPr id="6" name="Footer Placeholder 5">
            <a:extLst>
              <a:ext uri="{FF2B5EF4-FFF2-40B4-BE49-F238E27FC236}">
                <a16:creationId xmlns:a16="http://schemas.microsoft.com/office/drawing/2014/main" id="{7FEAF2BC-B8EE-7D46-A7BC-0A1506228A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0961B-B5CD-3244-BB4E-28C491256809}"/>
              </a:ext>
            </a:extLst>
          </p:cNvPr>
          <p:cNvSpPr>
            <a:spLocks noGrp="1"/>
          </p:cNvSpPr>
          <p:nvPr>
            <p:ph type="sldNum" sz="quarter" idx="12"/>
          </p:nvPr>
        </p:nvSpPr>
        <p:spPr/>
        <p:txBody>
          <a:bodyPr/>
          <a:lstStyle/>
          <a:p>
            <a:fld id="{948013EF-4BC3-C14C-B2F4-324516518966}" type="slidenum">
              <a:rPr lang="en-US" smtClean="0"/>
              <a:t>‹nº›</a:t>
            </a:fld>
            <a:endParaRPr lang="en-US"/>
          </a:p>
        </p:txBody>
      </p:sp>
    </p:spTree>
    <p:extLst>
      <p:ext uri="{BB962C8B-B14F-4D97-AF65-F5344CB8AC3E}">
        <p14:creationId xmlns:p14="http://schemas.microsoft.com/office/powerpoint/2010/main" val="4096856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476C-4606-F447-AFBF-49C30B081F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B2CC0-8BB6-B04F-9AE1-5396EBA86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10FFAF-1828-2B48-95A4-AB3ED0E8B2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B8E11C-951A-8C43-AC3E-795B3DFDD4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E6341-CFB0-3142-A80D-9E9D3FDC48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488745-CC3D-D946-AB0B-0140EF0478CD}"/>
              </a:ext>
            </a:extLst>
          </p:cNvPr>
          <p:cNvSpPr>
            <a:spLocks noGrp="1"/>
          </p:cNvSpPr>
          <p:nvPr>
            <p:ph type="dt" sz="half" idx="10"/>
          </p:nvPr>
        </p:nvSpPr>
        <p:spPr/>
        <p:txBody>
          <a:bodyPr/>
          <a:lstStyle/>
          <a:p>
            <a:fld id="{8667C846-38B1-6646-80F7-5C67F1332B9B}" type="datetimeFigureOut">
              <a:rPr lang="en-US" smtClean="0"/>
              <a:t>5/2/2023</a:t>
            </a:fld>
            <a:endParaRPr lang="en-US"/>
          </a:p>
        </p:txBody>
      </p:sp>
      <p:sp>
        <p:nvSpPr>
          <p:cNvPr id="8" name="Footer Placeholder 7">
            <a:extLst>
              <a:ext uri="{FF2B5EF4-FFF2-40B4-BE49-F238E27FC236}">
                <a16:creationId xmlns:a16="http://schemas.microsoft.com/office/drawing/2014/main" id="{0CD3A916-1AEA-DC48-81B8-9AB20C2182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D3F53B-DD46-3642-9C0E-E6DEBDC077B5}"/>
              </a:ext>
            </a:extLst>
          </p:cNvPr>
          <p:cNvSpPr>
            <a:spLocks noGrp="1"/>
          </p:cNvSpPr>
          <p:nvPr>
            <p:ph type="sldNum" sz="quarter" idx="12"/>
          </p:nvPr>
        </p:nvSpPr>
        <p:spPr/>
        <p:txBody>
          <a:bodyPr/>
          <a:lstStyle/>
          <a:p>
            <a:fld id="{948013EF-4BC3-C14C-B2F4-324516518966}" type="slidenum">
              <a:rPr lang="en-US" smtClean="0"/>
              <a:t>‹nº›</a:t>
            </a:fld>
            <a:endParaRPr lang="en-US"/>
          </a:p>
        </p:txBody>
      </p:sp>
    </p:spTree>
    <p:extLst>
      <p:ext uri="{BB962C8B-B14F-4D97-AF65-F5344CB8AC3E}">
        <p14:creationId xmlns:p14="http://schemas.microsoft.com/office/powerpoint/2010/main" val="360020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ECCED-153D-8A4B-A746-E56A5129EE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A27874-CDA7-094E-9F8B-D54F192AF974}"/>
              </a:ext>
            </a:extLst>
          </p:cNvPr>
          <p:cNvSpPr>
            <a:spLocks noGrp="1"/>
          </p:cNvSpPr>
          <p:nvPr>
            <p:ph type="dt" sz="half" idx="10"/>
          </p:nvPr>
        </p:nvSpPr>
        <p:spPr/>
        <p:txBody>
          <a:bodyPr/>
          <a:lstStyle/>
          <a:p>
            <a:fld id="{8667C846-38B1-6646-80F7-5C67F1332B9B}" type="datetimeFigureOut">
              <a:rPr lang="en-US" smtClean="0"/>
              <a:t>5/2/2023</a:t>
            </a:fld>
            <a:endParaRPr lang="en-US"/>
          </a:p>
        </p:txBody>
      </p:sp>
      <p:sp>
        <p:nvSpPr>
          <p:cNvPr id="4" name="Footer Placeholder 3">
            <a:extLst>
              <a:ext uri="{FF2B5EF4-FFF2-40B4-BE49-F238E27FC236}">
                <a16:creationId xmlns:a16="http://schemas.microsoft.com/office/drawing/2014/main" id="{9239DF44-9B99-9A41-AD82-9D934CD1C5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8768B2-6133-E645-BC0C-954C83467744}"/>
              </a:ext>
            </a:extLst>
          </p:cNvPr>
          <p:cNvSpPr>
            <a:spLocks noGrp="1"/>
          </p:cNvSpPr>
          <p:nvPr>
            <p:ph type="sldNum" sz="quarter" idx="12"/>
          </p:nvPr>
        </p:nvSpPr>
        <p:spPr/>
        <p:txBody>
          <a:bodyPr/>
          <a:lstStyle/>
          <a:p>
            <a:fld id="{948013EF-4BC3-C14C-B2F4-324516518966}" type="slidenum">
              <a:rPr lang="en-US" smtClean="0"/>
              <a:t>‹nº›</a:t>
            </a:fld>
            <a:endParaRPr lang="en-US"/>
          </a:p>
        </p:txBody>
      </p:sp>
    </p:spTree>
    <p:extLst>
      <p:ext uri="{BB962C8B-B14F-4D97-AF65-F5344CB8AC3E}">
        <p14:creationId xmlns:p14="http://schemas.microsoft.com/office/powerpoint/2010/main" val="1605430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34E6A4-25F3-DE4F-999B-E62BF9815DC9}"/>
              </a:ext>
            </a:extLst>
          </p:cNvPr>
          <p:cNvSpPr>
            <a:spLocks noGrp="1"/>
          </p:cNvSpPr>
          <p:nvPr>
            <p:ph type="dt" sz="half" idx="10"/>
          </p:nvPr>
        </p:nvSpPr>
        <p:spPr/>
        <p:txBody>
          <a:bodyPr/>
          <a:lstStyle/>
          <a:p>
            <a:fld id="{8667C846-38B1-6646-80F7-5C67F1332B9B}" type="datetimeFigureOut">
              <a:rPr lang="en-US" smtClean="0"/>
              <a:t>5/2/2023</a:t>
            </a:fld>
            <a:endParaRPr lang="en-US"/>
          </a:p>
        </p:txBody>
      </p:sp>
      <p:sp>
        <p:nvSpPr>
          <p:cNvPr id="3" name="Footer Placeholder 2">
            <a:extLst>
              <a:ext uri="{FF2B5EF4-FFF2-40B4-BE49-F238E27FC236}">
                <a16:creationId xmlns:a16="http://schemas.microsoft.com/office/drawing/2014/main" id="{9C41EE94-F814-6A47-A278-881F0EC4EB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1072E-8F34-A841-8F8C-1ECFB925ADC3}"/>
              </a:ext>
            </a:extLst>
          </p:cNvPr>
          <p:cNvSpPr>
            <a:spLocks noGrp="1"/>
          </p:cNvSpPr>
          <p:nvPr>
            <p:ph type="sldNum" sz="quarter" idx="12"/>
          </p:nvPr>
        </p:nvSpPr>
        <p:spPr/>
        <p:txBody>
          <a:bodyPr/>
          <a:lstStyle/>
          <a:p>
            <a:fld id="{948013EF-4BC3-C14C-B2F4-324516518966}" type="slidenum">
              <a:rPr lang="en-US" smtClean="0"/>
              <a:t>‹nº›</a:t>
            </a:fld>
            <a:endParaRPr lang="en-US"/>
          </a:p>
        </p:txBody>
      </p:sp>
    </p:spTree>
    <p:extLst>
      <p:ext uri="{BB962C8B-B14F-4D97-AF65-F5344CB8AC3E}">
        <p14:creationId xmlns:p14="http://schemas.microsoft.com/office/powerpoint/2010/main" val="4013485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143FF-6281-7845-9160-70958B9C7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83B15F-8344-3A45-8D6E-5358B6C461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321A63-B418-6940-BC04-21F11F12A9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69C28B-6A62-2D47-9A9D-672FC9EF4CFA}"/>
              </a:ext>
            </a:extLst>
          </p:cNvPr>
          <p:cNvSpPr>
            <a:spLocks noGrp="1"/>
          </p:cNvSpPr>
          <p:nvPr>
            <p:ph type="dt" sz="half" idx="10"/>
          </p:nvPr>
        </p:nvSpPr>
        <p:spPr/>
        <p:txBody>
          <a:bodyPr/>
          <a:lstStyle/>
          <a:p>
            <a:fld id="{8667C846-38B1-6646-80F7-5C67F1332B9B}" type="datetimeFigureOut">
              <a:rPr lang="en-US" smtClean="0"/>
              <a:t>5/2/2023</a:t>
            </a:fld>
            <a:endParaRPr lang="en-US"/>
          </a:p>
        </p:txBody>
      </p:sp>
      <p:sp>
        <p:nvSpPr>
          <p:cNvPr id="6" name="Footer Placeholder 5">
            <a:extLst>
              <a:ext uri="{FF2B5EF4-FFF2-40B4-BE49-F238E27FC236}">
                <a16:creationId xmlns:a16="http://schemas.microsoft.com/office/drawing/2014/main" id="{DF8C5867-DAA3-C34A-8F9C-2DDE773A9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8F72E-1A1D-084C-AD84-BA60B3C83BEC}"/>
              </a:ext>
            </a:extLst>
          </p:cNvPr>
          <p:cNvSpPr>
            <a:spLocks noGrp="1"/>
          </p:cNvSpPr>
          <p:nvPr>
            <p:ph type="sldNum" sz="quarter" idx="12"/>
          </p:nvPr>
        </p:nvSpPr>
        <p:spPr/>
        <p:txBody>
          <a:bodyPr/>
          <a:lstStyle/>
          <a:p>
            <a:fld id="{948013EF-4BC3-C14C-B2F4-324516518966}" type="slidenum">
              <a:rPr lang="en-US" smtClean="0"/>
              <a:t>‹nº›</a:t>
            </a:fld>
            <a:endParaRPr lang="en-US"/>
          </a:p>
        </p:txBody>
      </p:sp>
    </p:spTree>
    <p:extLst>
      <p:ext uri="{BB962C8B-B14F-4D97-AF65-F5344CB8AC3E}">
        <p14:creationId xmlns:p14="http://schemas.microsoft.com/office/powerpoint/2010/main" val="99549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A2A5-F20F-D846-9A5E-5FBC533416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C0B6C9-5D10-CA4B-B929-ED4F5174C2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4E2A6A-0900-3642-9D71-5956F64643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929127-35EB-C746-81FA-60412A99DBBA}"/>
              </a:ext>
            </a:extLst>
          </p:cNvPr>
          <p:cNvSpPr>
            <a:spLocks noGrp="1"/>
          </p:cNvSpPr>
          <p:nvPr>
            <p:ph type="dt" sz="half" idx="10"/>
          </p:nvPr>
        </p:nvSpPr>
        <p:spPr/>
        <p:txBody>
          <a:bodyPr/>
          <a:lstStyle/>
          <a:p>
            <a:fld id="{8667C846-38B1-6646-80F7-5C67F1332B9B}" type="datetimeFigureOut">
              <a:rPr lang="en-US" smtClean="0"/>
              <a:t>5/2/2023</a:t>
            </a:fld>
            <a:endParaRPr lang="en-US"/>
          </a:p>
        </p:txBody>
      </p:sp>
      <p:sp>
        <p:nvSpPr>
          <p:cNvPr id="6" name="Footer Placeholder 5">
            <a:extLst>
              <a:ext uri="{FF2B5EF4-FFF2-40B4-BE49-F238E27FC236}">
                <a16:creationId xmlns:a16="http://schemas.microsoft.com/office/drawing/2014/main" id="{F6088785-9A69-6A4C-A229-66DBE6AA68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93394F-4CBF-8349-84C0-42B69C944894}"/>
              </a:ext>
            </a:extLst>
          </p:cNvPr>
          <p:cNvSpPr>
            <a:spLocks noGrp="1"/>
          </p:cNvSpPr>
          <p:nvPr>
            <p:ph type="sldNum" sz="quarter" idx="12"/>
          </p:nvPr>
        </p:nvSpPr>
        <p:spPr/>
        <p:txBody>
          <a:bodyPr/>
          <a:lstStyle/>
          <a:p>
            <a:fld id="{948013EF-4BC3-C14C-B2F4-324516518966}" type="slidenum">
              <a:rPr lang="en-US" smtClean="0"/>
              <a:t>‹nº›</a:t>
            </a:fld>
            <a:endParaRPr lang="en-US"/>
          </a:p>
        </p:txBody>
      </p:sp>
    </p:spTree>
    <p:extLst>
      <p:ext uri="{BB962C8B-B14F-4D97-AF65-F5344CB8AC3E}">
        <p14:creationId xmlns:p14="http://schemas.microsoft.com/office/powerpoint/2010/main" val="4062433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77CAD6-21E2-CD4B-A85A-8B7142EA6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81AC0F-9AA3-DC46-AD74-9F091CCA1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5DD44-0F7F-E74A-AA5E-A1A0E48647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7C846-38B1-6646-80F7-5C67F1332B9B}" type="datetimeFigureOut">
              <a:rPr lang="en-US" smtClean="0"/>
              <a:t>5/2/2023</a:t>
            </a:fld>
            <a:endParaRPr lang="en-US"/>
          </a:p>
        </p:txBody>
      </p:sp>
      <p:sp>
        <p:nvSpPr>
          <p:cNvPr id="5" name="Footer Placeholder 4">
            <a:extLst>
              <a:ext uri="{FF2B5EF4-FFF2-40B4-BE49-F238E27FC236}">
                <a16:creationId xmlns:a16="http://schemas.microsoft.com/office/drawing/2014/main" id="{F767332B-34DB-AE4C-8D75-74D64F39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2C9A81-E49F-7B47-8DDE-5DFB0AEA9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013EF-4BC3-C14C-B2F4-324516518966}" type="slidenum">
              <a:rPr lang="en-US" smtClean="0"/>
              <a:t>‹nº›</a:t>
            </a:fld>
            <a:endParaRPr lang="en-US"/>
          </a:p>
        </p:txBody>
      </p:sp>
    </p:spTree>
    <p:extLst>
      <p:ext uri="{BB962C8B-B14F-4D97-AF65-F5344CB8AC3E}">
        <p14:creationId xmlns:p14="http://schemas.microsoft.com/office/powerpoint/2010/main" val="2379128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jp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jpe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jpe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png"/><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notesSlide" Target="../notesSlides/notesSlide16.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1.pn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82793E-AD8F-DC44-BC27-5121FA6F565A}"/>
              </a:ext>
            </a:extLst>
          </p:cNvPr>
          <p:cNvSpPr>
            <a:spLocks noGrp="1"/>
          </p:cNvSpPr>
          <p:nvPr>
            <p:ph type="ctrTitle"/>
          </p:nvPr>
        </p:nvSpPr>
        <p:spPr>
          <a:xfrm>
            <a:off x="1127208" y="857251"/>
            <a:ext cx="4747280" cy="3098061"/>
          </a:xfrm>
        </p:spPr>
        <p:txBody>
          <a:bodyPr anchor="b">
            <a:normAutofit/>
          </a:bodyPr>
          <a:lstStyle/>
          <a:p>
            <a:pPr algn="l"/>
            <a:r>
              <a:rPr lang="en-US" sz="4800" b="1" dirty="0">
                <a:solidFill>
                  <a:srgbClr val="FFFFFF"/>
                </a:solidFill>
                <a:latin typeface="Biome Light" panose="020B0303030204020804" pitchFamily="34" charset="0"/>
                <a:cs typeface="Biome Light" panose="020B0303030204020804" pitchFamily="34" charset="0"/>
              </a:rPr>
              <a:t>Advanced Imaging in Cardio-Oncology</a:t>
            </a:r>
          </a:p>
        </p:txBody>
      </p:sp>
      <p:sp>
        <p:nvSpPr>
          <p:cNvPr id="17" name="Rectangle 16">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7A85421D-0638-A04D-8B17-2DBC6A8FB30E}"/>
              </a:ext>
            </a:extLst>
          </p:cNvPr>
          <p:cNvSpPr>
            <a:spLocks noGrp="1"/>
          </p:cNvSpPr>
          <p:nvPr>
            <p:ph type="subTitle" idx="1"/>
          </p:nvPr>
        </p:nvSpPr>
        <p:spPr>
          <a:xfrm>
            <a:off x="1127208" y="4756265"/>
            <a:ext cx="4393278" cy="1244483"/>
          </a:xfrm>
        </p:spPr>
        <p:txBody>
          <a:bodyPr anchor="t">
            <a:normAutofit lnSpcReduction="10000"/>
          </a:bodyPr>
          <a:lstStyle/>
          <a:p>
            <a:pPr algn="l"/>
            <a:r>
              <a:rPr lang="en-US" sz="1500" b="1" dirty="0">
                <a:solidFill>
                  <a:srgbClr val="FFFFFF"/>
                </a:solidFill>
                <a:latin typeface="Calibri" panose="020F0502020204030204" pitchFamily="34" charset="0"/>
                <a:cs typeface="Calibri" panose="020F0502020204030204" pitchFamily="34" charset="0"/>
              </a:rPr>
              <a:t>The International Cardio-Oncology Society</a:t>
            </a:r>
          </a:p>
          <a:p>
            <a:pPr algn="l"/>
            <a:r>
              <a:rPr lang="en-US" sz="1500" dirty="0">
                <a:solidFill>
                  <a:srgbClr val="FFFFFF"/>
                </a:solidFill>
                <a:latin typeface="Calibri" panose="020F0502020204030204" pitchFamily="34" charset="0"/>
                <a:cs typeface="Calibri" panose="020F0502020204030204" pitchFamily="34" charset="0"/>
              </a:rPr>
              <a:t>IC-OS.org</a:t>
            </a:r>
          </a:p>
          <a:p>
            <a:pPr algn="l"/>
            <a:endParaRPr lang="en-US" sz="1500" dirty="0">
              <a:solidFill>
                <a:srgbClr val="FFFFFF"/>
              </a:solidFill>
              <a:latin typeface="Calibri" panose="020F0502020204030204" pitchFamily="34" charset="0"/>
              <a:cs typeface="Calibri" panose="020F0502020204030204" pitchFamily="34" charset="0"/>
            </a:endParaRPr>
          </a:p>
          <a:p>
            <a:pPr algn="l"/>
            <a:r>
              <a:rPr lang="en-US" sz="1500" dirty="0">
                <a:solidFill>
                  <a:srgbClr val="FFFFFF"/>
                </a:solidFill>
                <a:latin typeface="Calibri" panose="020F0502020204030204" pitchFamily="34" charset="0"/>
                <a:cs typeface="Calibri" panose="020F0502020204030204" pitchFamily="34" charset="0"/>
              </a:rPr>
              <a:t>Vera Vaz Ferreira</a:t>
            </a:r>
          </a:p>
        </p:txBody>
      </p:sp>
      <p:sp>
        <p:nvSpPr>
          <p:cNvPr id="19" name="Oval 18">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C807E01-311F-7B4F-8BE9-81861EA3DDB1}"/>
              </a:ext>
            </a:extLst>
          </p:cNvPr>
          <p:cNvPicPr>
            <a:picLocks noChangeAspect="1"/>
          </p:cNvPicPr>
          <p:nvPr/>
        </p:nvPicPr>
        <p:blipFill>
          <a:blip r:embed="rId5"/>
          <a:stretch>
            <a:fillRect/>
          </a:stretch>
        </p:blipFill>
        <p:spPr>
          <a:xfrm>
            <a:off x="6920559" y="2609296"/>
            <a:ext cx="3737164" cy="1653695"/>
          </a:xfrm>
          <a:prstGeom prst="rect">
            <a:avLst/>
          </a:prstGeom>
        </p:spPr>
      </p:pic>
      <p:pic>
        <p:nvPicPr>
          <p:cNvPr id="20" name="Áudio 19">
            <a:hlinkClick r:id="" action="ppaction://media"/>
            <a:extLst>
              <a:ext uri="{FF2B5EF4-FFF2-40B4-BE49-F238E27FC236}">
                <a16:creationId xmlns:a16="http://schemas.microsoft.com/office/drawing/2014/main" id="{9195F81C-6759-E5A1-E62B-4991D6F8A6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21667139"/>
      </p:ext>
    </p:extLst>
  </p:cSld>
  <p:clrMapOvr>
    <a:masterClrMapping/>
  </p:clrMapOvr>
  <mc:AlternateContent xmlns:mc="http://schemas.openxmlformats.org/markup-compatibility/2006" xmlns:p14="http://schemas.microsoft.com/office/powerpoint/2010/main">
    <mc:Choice Requires="p14">
      <p:transition spd="slow" p14:dur="2000" advTm="9441"/>
    </mc:Choice>
    <mc:Fallback xmlns="">
      <p:transition spd="slow" advTm="9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6" name="Retângulo 5">
            <a:extLst>
              <a:ext uri="{FF2B5EF4-FFF2-40B4-BE49-F238E27FC236}">
                <a16:creationId xmlns:a16="http://schemas.microsoft.com/office/drawing/2014/main" id="{123CF490-C478-DFAF-B1D3-2B2C9C45D129}"/>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078E21A5-04F2-F2D9-1854-0349D8B3EFEF}"/>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Magnetic Resonance</a:t>
            </a:r>
          </a:p>
        </p:txBody>
      </p:sp>
      <p:pic>
        <p:nvPicPr>
          <p:cNvPr id="3" name="Imagem 2">
            <a:extLst>
              <a:ext uri="{FF2B5EF4-FFF2-40B4-BE49-F238E27FC236}">
                <a16:creationId xmlns:a16="http://schemas.microsoft.com/office/drawing/2014/main" id="{ED628E26-BCD3-3E34-F185-061C33E00014}"/>
              </a:ext>
            </a:extLst>
          </p:cNvPr>
          <p:cNvPicPr>
            <a:picLocks noChangeAspect="1"/>
          </p:cNvPicPr>
          <p:nvPr/>
        </p:nvPicPr>
        <p:blipFill>
          <a:blip r:embed="rId6"/>
          <a:stretch>
            <a:fillRect/>
          </a:stretch>
        </p:blipFill>
        <p:spPr>
          <a:xfrm>
            <a:off x="5871765" y="1208658"/>
            <a:ext cx="4812107" cy="4440684"/>
          </a:xfrm>
          <a:prstGeom prst="rect">
            <a:avLst/>
          </a:prstGeom>
        </p:spPr>
      </p:pic>
      <p:sp>
        <p:nvSpPr>
          <p:cNvPr id="2" name="CaixaDeTexto 1">
            <a:extLst>
              <a:ext uri="{FF2B5EF4-FFF2-40B4-BE49-F238E27FC236}">
                <a16:creationId xmlns:a16="http://schemas.microsoft.com/office/drawing/2014/main" id="{C8D09C8B-270F-240E-3D9F-CC029FD5B6FE}"/>
              </a:ext>
            </a:extLst>
          </p:cNvPr>
          <p:cNvSpPr txBox="1"/>
          <p:nvPr/>
        </p:nvSpPr>
        <p:spPr>
          <a:xfrm>
            <a:off x="929848" y="1400949"/>
            <a:ext cx="3851441" cy="3046988"/>
          </a:xfrm>
          <a:prstGeom prst="rect">
            <a:avLst/>
          </a:prstGeom>
          <a:noFill/>
        </p:spPr>
        <p:txBody>
          <a:bodyPr wrap="square" rtlCol="0">
            <a:spAutoFit/>
          </a:bodyPr>
          <a:lstStyle/>
          <a:p>
            <a:pPr>
              <a:spcAft>
                <a:spcPts val="1200"/>
              </a:spcAft>
            </a:pPr>
            <a:r>
              <a:rPr lang="pt-PT" sz="2000" b="1" dirty="0">
                <a:solidFill>
                  <a:srgbClr val="0066CC"/>
                </a:solidFill>
              </a:rPr>
              <a:t>STRESS CARDIOMYOPATHY</a:t>
            </a:r>
          </a:p>
          <a:p>
            <a:pPr>
              <a:spcAft>
                <a:spcPts val="1200"/>
              </a:spcAft>
            </a:pPr>
            <a:endParaRPr lang="pt-PT" sz="1000" b="1" dirty="0">
              <a:solidFill>
                <a:schemeClr val="accent1"/>
              </a:solidFill>
            </a:endParaRPr>
          </a:p>
          <a:p>
            <a:pPr marL="285750" indent="-285750">
              <a:spcAft>
                <a:spcPts val="1200"/>
              </a:spcAft>
              <a:buClr>
                <a:srgbClr val="0066CC"/>
              </a:buClr>
              <a:buFont typeface="Wingdings" panose="05000000000000000000" pitchFamily="2" charset="2"/>
              <a:buChar char="§"/>
            </a:pPr>
            <a:r>
              <a:rPr lang="en-US" sz="1600" b="1" dirty="0"/>
              <a:t>A – Cine images: </a:t>
            </a:r>
            <a:r>
              <a:rPr lang="en-US" sz="1600" dirty="0"/>
              <a:t>apical ballooning</a:t>
            </a:r>
          </a:p>
          <a:p>
            <a:pPr marL="285750" indent="-285750">
              <a:spcAft>
                <a:spcPts val="1200"/>
              </a:spcAft>
              <a:buClr>
                <a:srgbClr val="0066CC"/>
              </a:buClr>
              <a:buFont typeface="Wingdings" panose="05000000000000000000" pitchFamily="2" charset="2"/>
              <a:buChar char="§"/>
            </a:pPr>
            <a:r>
              <a:rPr lang="en-US" sz="1600" b="1" dirty="0"/>
              <a:t>B – T2 mapping: </a:t>
            </a:r>
            <a:r>
              <a:rPr lang="en-US" sz="1600" dirty="0"/>
              <a:t>edema in the apical segments</a:t>
            </a:r>
          </a:p>
          <a:p>
            <a:pPr marL="285750" indent="-285750">
              <a:spcAft>
                <a:spcPts val="1200"/>
              </a:spcAft>
              <a:buClr>
                <a:srgbClr val="0066CC"/>
              </a:buClr>
              <a:buFont typeface="Wingdings" panose="05000000000000000000" pitchFamily="2" charset="2"/>
              <a:buChar char="§"/>
            </a:pPr>
            <a:r>
              <a:rPr lang="en-US" sz="1600" b="1" dirty="0"/>
              <a:t>C – T2 STIR: </a:t>
            </a:r>
            <a:r>
              <a:rPr lang="en-US" sz="1600" dirty="0"/>
              <a:t>edema in the apical segments </a:t>
            </a:r>
          </a:p>
          <a:p>
            <a:pPr marL="285750" indent="-285750">
              <a:spcAft>
                <a:spcPts val="1200"/>
              </a:spcAft>
              <a:buClr>
                <a:srgbClr val="0066CC"/>
              </a:buClr>
              <a:buFont typeface="Wingdings" panose="05000000000000000000" pitchFamily="2" charset="2"/>
              <a:buChar char="§"/>
            </a:pPr>
            <a:r>
              <a:rPr lang="en-US" sz="1600" b="1" dirty="0"/>
              <a:t>D – late gadolinium enhancement: </a:t>
            </a:r>
            <a:r>
              <a:rPr lang="en-US" sz="1600" dirty="0"/>
              <a:t>absence of myocardial scar</a:t>
            </a:r>
          </a:p>
        </p:txBody>
      </p:sp>
      <p:sp>
        <p:nvSpPr>
          <p:cNvPr id="7" name="CaixaDeTexto 6">
            <a:extLst>
              <a:ext uri="{FF2B5EF4-FFF2-40B4-BE49-F238E27FC236}">
                <a16:creationId xmlns:a16="http://schemas.microsoft.com/office/drawing/2014/main" id="{6E83D8DD-F1FF-9CA1-B0DB-F7CC0591D82D}"/>
              </a:ext>
            </a:extLst>
          </p:cNvPr>
          <p:cNvSpPr txBox="1"/>
          <p:nvPr/>
        </p:nvSpPr>
        <p:spPr>
          <a:xfrm>
            <a:off x="8688982" y="5743691"/>
            <a:ext cx="2053035" cy="253916"/>
          </a:xfrm>
          <a:prstGeom prst="rect">
            <a:avLst/>
          </a:prstGeom>
          <a:noFill/>
        </p:spPr>
        <p:txBody>
          <a:bodyPr wrap="square">
            <a:spAutoFit/>
          </a:bodyPr>
          <a:lstStyle/>
          <a:p>
            <a:pPr algn="just"/>
            <a:r>
              <a:rPr lang="en-GB" sz="1050" dirty="0" err="1">
                <a:effectLst/>
                <a:latin typeface="Calibri" panose="020F0502020204030204" pitchFamily="34" charset="0"/>
                <a:ea typeface="Calibri" panose="020F0502020204030204" pitchFamily="34" charset="0"/>
                <a:cs typeface="Times New Roman" panose="02020603050405020304" pitchFamily="18" charset="0"/>
              </a:rPr>
              <a:t>Baldassarre</a:t>
            </a:r>
            <a:r>
              <a:rPr lang="en-GB" sz="1050" dirty="0">
                <a:effectLst/>
                <a:latin typeface="Calibri" panose="020F0502020204030204" pitchFamily="34" charset="0"/>
                <a:ea typeface="Calibri" panose="020F0502020204030204" pitchFamily="34" charset="0"/>
                <a:cs typeface="Times New Roman" panose="02020603050405020304" pitchFamily="18" charset="0"/>
              </a:rPr>
              <a:t> LA et al, JACC. 2022 </a:t>
            </a:r>
          </a:p>
        </p:txBody>
      </p:sp>
      <p:pic>
        <p:nvPicPr>
          <p:cNvPr id="30" name="Áudio 29">
            <a:hlinkClick r:id="" action="ppaction://media"/>
            <a:extLst>
              <a:ext uri="{FF2B5EF4-FFF2-40B4-BE49-F238E27FC236}">
                <a16:creationId xmlns:a16="http://schemas.microsoft.com/office/drawing/2014/main" id="{98E7B55C-846E-3B8E-636D-CCA5862457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73180377"/>
      </p:ext>
    </p:extLst>
  </p:cSld>
  <p:clrMapOvr>
    <a:masterClrMapping/>
  </p:clrMapOvr>
  <mc:AlternateContent xmlns:mc="http://schemas.openxmlformats.org/markup-compatibility/2006" xmlns:p14="http://schemas.microsoft.com/office/powerpoint/2010/main">
    <mc:Choice Requires="p14">
      <p:transition spd="slow" p14:dur="2000" advTm="22229"/>
    </mc:Choice>
    <mc:Fallback xmlns="">
      <p:transition spd="slow" advTm="2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6" name="Retângulo 5">
            <a:extLst>
              <a:ext uri="{FF2B5EF4-FFF2-40B4-BE49-F238E27FC236}">
                <a16:creationId xmlns:a16="http://schemas.microsoft.com/office/drawing/2014/main" id="{123CF490-C478-DFAF-B1D3-2B2C9C45D129}"/>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ixaDeTexto 4">
            <a:extLst>
              <a:ext uri="{FF2B5EF4-FFF2-40B4-BE49-F238E27FC236}">
                <a16:creationId xmlns:a16="http://schemas.microsoft.com/office/drawing/2014/main" id="{FE79CF70-9EAC-2602-7DF4-2A4EA3EC05DE}"/>
              </a:ext>
            </a:extLst>
          </p:cNvPr>
          <p:cNvSpPr txBox="1"/>
          <p:nvPr/>
        </p:nvSpPr>
        <p:spPr>
          <a:xfrm>
            <a:off x="789355" y="1426087"/>
            <a:ext cx="3851441" cy="830997"/>
          </a:xfrm>
          <a:prstGeom prst="rect">
            <a:avLst/>
          </a:prstGeom>
          <a:noFill/>
        </p:spPr>
        <p:txBody>
          <a:bodyPr wrap="square" rtlCol="0">
            <a:spAutoFit/>
          </a:bodyPr>
          <a:lstStyle/>
          <a:p>
            <a:pPr>
              <a:spcAft>
                <a:spcPts val="1200"/>
              </a:spcAft>
            </a:pPr>
            <a:r>
              <a:rPr lang="pt-PT" sz="2000" b="1" dirty="0">
                <a:solidFill>
                  <a:srgbClr val="0066CC"/>
                </a:solidFill>
              </a:rPr>
              <a:t>ISCHAEMIA</a:t>
            </a:r>
          </a:p>
          <a:p>
            <a:endParaRPr lang="pt-PT" dirty="0">
              <a:solidFill>
                <a:srgbClr val="0066CC"/>
              </a:solidFill>
            </a:endParaRPr>
          </a:p>
        </p:txBody>
      </p:sp>
      <p:sp>
        <p:nvSpPr>
          <p:cNvPr id="10" name="Title 1">
            <a:extLst>
              <a:ext uri="{FF2B5EF4-FFF2-40B4-BE49-F238E27FC236}">
                <a16:creationId xmlns:a16="http://schemas.microsoft.com/office/drawing/2014/main" id="{078E21A5-04F2-F2D9-1854-0349D8B3EFEF}"/>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Magnetic Resonance</a:t>
            </a:r>
          </a:p>
        </p:txBody>
      </p:sp>
      <p:sp>
        <p:nvSpPr>
          <p:cNvPr id="7" name="CaixaDeTexto 6">
            <a:extLst>
              <a:ext uri="{FF2B5EF4-FFF2-40B4-BE49-F238E27FC236}">
                <a16:creationId xmlns:a16="http://schemas.microsoft.com/office/drawing/2014/main" id="{4DA696F2-4FBF-7EBB-C1CA-B2CAD05C6E61}"/>
              </a:ext>
            </a:extLst>
          </p:cNvPr>
          <p:cNvSpPr txBox="1"/>
          <p:nvPr/>
        </p:nvSpPr>
        <p:spPr>
          <a:xfrm>
            <a:off x="8163022" y="5292552"/>
            <a:ext cx="1823504" cy="253916"/>
          </a:xfrm>
          <a:prstGeom prst="rect">
            <a:avLst/>
          </a:prstGeom>
          <a:noFill/>
        </p:spPr>
        <p:txBody>
          <a:bodyPr wrap="square">
            <a:spAutoFit/>
          </a:bodyPr>
          <a:lstStyle/>
          <a:p>
            <a:r>
              <a:rPr lang="en-GB" sz="1050" dirty="0"/>
              <a:t>Patel et al, JACC. 2021</a:t>
            </a:r>
          </a:p>
        </p:txBody>
      </p:sp>
      <p:pic>
        <p:nvPicPr>
          <p:cNvPr id="9" name="Imagem 8">
            <a:extLst>
              <a:ext uri="{FF2B5EF4-FFF2-40B4-BE49-F238E27FC236}">
                <a16:creationId xmlns:a16="http://schemas.microsoft.com/office/drawing/2014/main" id="{D052417D-FBBB-906F-66C7-C5E26BE33975}"/>
              </a:ext>
            </a:extLst>
          </p:cNvPr>
          <p:cNvPicPr>
            <a:picLocks noChangeAspect="1"/>
          </p:cNvPicPr>
          <p:nvPr/>
        </p:nvPicPr>
        <p:blipFill>
          <a:blip r:embed="rId6"/>
          <a:stretch>
            <a:fillRect/>
          </a:stretch>
        </p:blipFill>
        <p:spPr>
          <a:xfrm>
            <a:off x="1638527" y="2248949"/>
            <a:ext cx="8347999" cy="3007930"/>
          </a:xfrm>
          <a:prstGeom prst="rect">
            <a:avLst/>
          </a:prstGeom>
        </p:spPr>
      </p:pic>
      <p:pic>
        <p:nvPicPr>
          <p:cNvPr id="16" name="Áudio 15">
            <a:hlinkClick r:id="" action="ppaction://media"/>
            <a:extLst>
              <a:ext uri="{FF2B5EF4-FFF2-40B4-BE49-F238E27FC236}">
                <a16:creationId xmlns:a16="http://schemas.microsoft.com/office/drawing/2014/main" id="{4520261E-6844-A9AA-76D3-376A80EBF5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80310207"/>
      </p:ext>
    </p:extLst>
  </p:cSld>
  <p:clrMapOvr>
    <a:masterClrMapping/>
  </p:clrMapOvr>
  <mc:AlternateContent xmlns:mc="http://schemas.openxmlformats.org/markup-compatibility/2006" xmlns:p14="http://schemas.microsoft.com/office/powerpoint/2010/main">
    <mc:Choice Requires="p14">
      <p:transition spd="slow" p14:dur="2000" advTm="16257"/>
    </mc:Choice>
    <mc:Fallback xmlns="">
      <p:transition spd="slow" advTm="16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6" name="Retângulo 5">
            <a:extLst>
              <a:ext uri="{FF2B5EF4-FFF2-40B4-BE49-F238E27FC236}">
                <a16:creationId xmlns:a16="http://schemas.microsoft.com/office/drawing/2014/main" id="{123CF490-C478-DFAF-B1D3-2B2C9C45D129}"/>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078E21A5-04F2-F2D9-1854-0349D8B3EFEF}"/>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Magnetic Resonance</a:t>
            </a:r>
          </a:p>
        </p:txBody>
      </p:sp>
      <p:pic>
        <p:nvPicPr>
          <p:cNvPr id="3" name="Imagem 2">
            <a:extLst>
              <a:ext uri="{FF2B5EF4-FFF2-40B4-BE49-F238E27FC236}">
                <a16:creationId xmlns:a16="http://schemas.microsoft.com/office/drawing/2014/main" id="{B316360F-6BCA-7185-C6AC-4FD85ACDA84D}"/>
              </a:ext>
            </a:extLst>
          </p:cNvPr>
          <p:cNvPicPr>
            <a:picLocks noChangeAspect="1"/>
          </p:cNvPicPr>
          <p:nvPr/>
        </p:nvPicPr>
        <p:blipFill>
          <a:blip r:embed="rId6"/>
          <a:stretch>
            <a:fillRect/>
          </a:stretch>
        </p:blipFill>
        <p:spPr>
          <a:xfrm>
            <a:off x="8186755" y="338959"/>
            <a:ext cx="3075397" cy="6003947"/>
          </a:xfrm>
          <a:prstGeom prst="rect">
            <a:avLst/>
          </a:prstGeom>
        </p:spPr>
      </p:pic>
      <p:sp>
        <p:nvSpPr>
          <p:cNvPr id="2" name="CaixaDeTexto 1">
            <a:extLst>
              <a:ext uri="{FF2B5EF4-FFF2-40B4-BE49-F238E27FC236}">
                <a16:creationId xmlns:a16="http://schemas.microsoft.com/office/drawing/2014/main" id="{A989321C-FDB1-A5D3-491E-891DEF85DF82}"/>
              </a:ext>
            </a:extLst>
          </p:cNvPr>
          <p:cNvSpPr txBox="1"/>
          <p:nvPr/>
        </p:nvSpPr>
        <p:spPr>
          <a:xfrm>
            <a:off x="929848" y="906753"/>
            <a:ext cx="6568232" cy="5001369"/>
          </a:xfrm>
          <a:prstGeom prst="rect">
            <a:avLst/>
          </a:prstGeom>
          <a:noFill/>
        </p:spPr>
        <p:txBody>
          <a:bodyPr wrap="square" rtlCol="0">
            <a:spAutoFit/>
          </a:bodyPr>
          <a:lstStyle/>
          <a:p>
            <a:pPr>
              <a:spcAft>
                <a:spcPts val="1200"/>
              </a:spcAft>
            </a:pPr>
            <a:r>
              <a:rPr lang="pt-PT" sz="2000" b="1" dirty="0">
                <a:solidFill>
                  <a:srgbClr val="0066CC"/>
                </a:solidFill>
              </a:rPr>
              <a:t>CARDIAC MASSES</a:t>
            </a:r>
          </a:p>
          <a:p>
            <a:pPr>
              <a:spcAft>
                <a:spcPts val="1200"/>
              </a:spcAft>
            </a:pPr>
            <a:endParaRPr lang="pt-PT" sz="700" b="1" dirty="0">
              <a:solidFill>
                <a:srgbClr val="0066CC"/>
              </a:solidFill>
            </a:endParaRPr>
          </a:p>
          <a:p>
            <a:pPr marL="285750" indent="-285750">
              <a:spcAft>
                <a:spcPts val="1200"/>
              </a:spcAft>
              <a:buClr>
                <a:srgbClr val="0066CC"/>
              </a:buClr>
              <a:buFont typeface="Wingdings" panose="05000000000000000000" pitchFamily="2" charset="2"/>
              <a:buChar char="§"/>
            </a:pPr>
            <a:r>
              <a:rPr lang="en-US" b="1" dirty="0"/>
              <a:t>Differential diagnosis</a:t>
            </a:r>
          </a:p>
          <a:p>
            <a:pPr marL="449263" indent="-266700">
              <a:spcAft>
                <a:spcPts val="1200"/>
              </a:spcAft>
              <a:buClr>
                <a:srgbClr val="0066CC"/>
              </a:buClr>
              <a:buFont typeface="Arial" panose="020B0604020202020204" pitchFamily="34" charset="0"/>
              <a:buChar char="•"/>
              <a:tabLst>
                <a:tab pos="365125" algn="l"/>
              </a:tabLst>
            </a:pPr>
            <a:r>
              <a:rPr lang="en-US" sz="1600" dirty="0"/>
              <a:t>Benign/malign tumor</a:t>
            </a:r>
          </a:p>
          <a:p>
            <a:pPr marL="449263" indent="-266700">
              <a:spcAft>
                <a:spcPts val="1200"/>
              </a:spcAft>
              <a:buClr>
                <a:srgbClr val="0066CC"/>
              </a:buClr>
              <a:buFont typeface="Arial" panose="020B0604020202020204" pitchFamily="34" charset="0"/>
              <a:buChar char="•"/>
              <a:tabLst>
                <a:tab pos="365125" algn="l"/>
              </a:tabLst>
            </a:pPr>
            <a:r>
              <a:rPr lang="en-US" sz="1600" dirty="0"/>
              <a:t>Primary tumor/ metastasis</a:t>
            </a:r>
          </a:p>
          <a:p>
            <a:pPr marL="449263" indent="-266700">
              <a:spcAft>
                <a:spcPts val="1200"/>
              </a:spcAft>
              <a:buClr>
                <a:srgbClr val="0066CC"/>
              </a:buClr>
              <a:buFont typeface="Arial" panose="020B0604020202020204" pitchFamily="34" charset="0"/>
              <a:buChar char="•"/>
              <a:tabLst>
                <a:tab pos="365125" algn="l"/>
              </a:tabLst>
            </a:pPr>
            <a:r>
              <a:rPr lang="en-US" sz="1600" dirty="0"/>
              <a:t>Thrombus </a:t>
            </a:r>
          </a:p>
          <a:p>
            <a:pPr marL="285750" indent="-285750">
              <a:spcAft>
                <a:spcPts val="600"/>
              </a:spcAft>
              <a:buClr>
                <a:srgbClr val="0066CC"/>
              </a:buClr>
              <a:buFontTx/>
              <a:buChar char="-"/>
            </a:pPr>
            <a:endParaRPr lang="en-US" sz="300" b="1" dirty="0"/>
          </a:p>
          <a:p>
            <a:pPr marL="285750" indent="-285750">
              <a:spcAft>
                <a:spcPts val="1200"/>
              </a:spcAft>
              <a:buClr>
                <a:srgbClr val="0066CC"/>
              </a:buClr>
              <a:buFont typeface="Wingdings" panose="05000000000000000000" pitchFamily="2" charset="2"/>
              <a:buChar char="§"/>
            </a:pPr>
            <a:r>
              <a:rPr lang="en-US" b="1" dirty="0"/>
              <a:t>Multimodality imaging </a:t>
            </a:r>
            <a:r>
              <a:rPr lang="en-US" dirty="0"/>
              <a:t>(Echocardiography, CMR, CT, PET)</a:t>
            </a:r>
          </a:p>
          <a:p>
            <a:pPr marL="285750" indent="-285750">
              <a:spcAft>
                <a:spcPts val="600"/>
              </a:spcAft>
              <a:buClr>
                <a:srgbClr val="0066CC"/>
              </a:buClr>
              <a:buFont typeface="Wingdings" panose="05000000000000000000" pitchFamily="2" charset="2"/>
              <a:buChar char="§"/>
            </a:pPr>
            <a:r>
              <a:rPr lang="en-US" b="1" dirty="0"/>
              <a:t>CMR multiparametric imaging</a:t>
            </a:r>
          </a:p>
          <a:p>
            <a:pPr marL="285750" indent="-285750">
              <a:spcAft>
                <a:spcPts val="600"/>
              </a:spcAft>
              <a:buClr>
                <a:srgbClr val="0066CC"/>
              </a:buClr>
              <a:buFontTx/>
              <a:buChar char="-"/>
            </a:pPr>
            <a:r>
              <a:rPr lang="en-US" sz="1600" dirty="0"/>
              <a:t>T1 mapping</a:t>
            </a:r>
          </a:p>
          <a:p>
            <a:pPr marL="285750" indent="-285750">
              <a:spcAft>
                <a:spcPts val="600"/>
              </a:spcAft>
              <a:buClr>
                <a:srgbClr val="0066CC"/>
              </a:buClr>
              <a:buFontTx/>
              <a:buChar char="-"/>
            </a:pPr>
            <a:r>
              <a:rPr lang="en-US" sz="1600" dirty="0"/>
              <a:t>T2 mapping</a:t>
            </a:r>
          </a:p>
          <a:p>
            <a:pPr marL="285750" indent="-285750">
              <a:spcAft>
                <a:spcPts val="600"/>
              </a:spcAft>
              <a:buClr>
                <a:srgbClr val="0066CC"/>
              </a:buClr>
              <a:buFontTx/>
              <a:buChar char="-"/>
            </a:pPr>
            <a:r>
              <a:rPr lang="en-US" sz="1600" dirty="0"/>
              <a:t>Early/late gadolinium imaging</a:t>
            </a:r>
          </a:p>
          <a:p>
            <a:pPr marL="285750" indent="-285750">
              <a:spcAft>
                <a:spcPts val="600"/>
              </a:spcAft>
              <a:buClr>
                <a:srgbClr val="0066CC"/>
              </a:buClr>
              <a:buFontTx/>
              <a:buChar char="-"/>
            </a:pPr>
            <a:r>
              <a:rPr lang="en-US" sz="1600" dirty="0"/>
              <a:t>Rest perfusion</a:t>
            </a:r>
          </a:p>
          <a:p>
            <a:pPr marL="285750" indent="-285750">
              <a:spcAft>
                <a:spcPts val="1200"/>
              </a:spcAft>
              <a:buClr>
                <a:srgbClr val="0066CC"/>
              </a:buClr>
              <a:buFontTx/>
              <a:buChar char="-"/>
            </a:pPr>
            <a:endParaRPr lang="en-US" dirty="0"/>
          </a:p>
        </p:txBody>
      </p:sp>
      <p:sp>
        <p:nvSpPr>
          <p:cNvPr id="5" name="CaixaDeTexto 4">
            <a:extLst>
              <a:ext uri="{FF2B5EF4-FFF2-40B4-BE49-F238E27FC236}">
                <a16:creationId xmlns:a16="http://schemas.microsoft.com/office/drawing/2014/main" id="{0B72F4F0-7485-B448-2066-7C544D20D8E7}"/>
              </a:ext>
            </a:extLst>
          </p:cNvPr>
          <p:cNvSpPr txBox="1"/>
          <p:nvPr/>
        </p:nvSpPr>
        <p:spPr>
          <a:xfrm>
            <a:off x="5943599" y="5939850"/>
            <a:ext cx="2053035" cy="253916"/>
          </a:xfrm>
          <a:prstGeom prst="rect">
            <a:avLst/>
          </a:prstGeom>
          <a:noFill/>
        </p:spPr>
        <p:txBody>
          <a:bodyPr wrap="square">
            <a:spAutoFit/>
          </a:bodyPr>
          <a:lstStyle/>
          <a:p>
            <a:pPr algn="just"/>
            <a:r>
              <a:rPr lang="en-GB" sz="1050" dirty="0" err="1">
                <a:effectLst/>
                <a:latin typeface="Calibri" panose="020F0502020204030204" pitchFamily="34" charset="0"/>
                <a:ea typeface="Calibri" panose="020F0502020204030204" pitchFamily="34" charset="0"/>
                <a:cs typeface="Times New Roman" panose="02020603050405020304" pitchFamily="18" charset="0"/>
              </a:rPr>
              <a:t>Baldassarre</a:t>
            </a:r>
            <a:r>
              <a:rPr lang="en-GB" sz="1050" dirty="0">
                <a:effectLst/>
                <a:latin typeface="Calibri" panose="020F0502020204030204" pitchFamily="34" charset="0"/>
                <a:ea typeface="Calibri" panose="020F0502020204030204" pitchFamily="34" charset="0"/>
                <a:cs typeface="Times New Roman" panose="02020603050405020304" pitchFamily="18" charset="0"/>
              </a:rPr>
              <a:t> LA et al, JACC. 2022 </a:t>
            </a:r>
          </a:p>
        </p:txBody>
      </p:sp>
      <p:pic>
        <p:nvPicPr>
          <p:cNvPr id="63" name="Áudio 62">
            <a:hlinkClick r:id="" action="ppaction://media"/>
            <a:extLst>
              <a:ext uri="{FF2B5EF4-FFF2-40B4-BE49-F238E27FC236}">
                <a16:creationId xmlns:a16="http://schemas.microsoft.com/office/drawing/2014/main" id="{DABB57A9-EF3C-BFEA-1056-F2380642ED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71847677"/>
      </p:ext>
    </p:extLst>
  </p:cSld>
  <p:clrMapOvr>
    <a:masterClrMapping/>
  </p:clrMapOvr>
  <mc:AlternateContent xmlns:mc="http://schemas.openxmlformats.org/markup-compatibility/2006" xmlns:p14="http://schemas.microsoft.com/office/powerpoint/2010/main">
    <mc:Choice Requires="p14">
      <p:transition spd="slow" p14:dur="2000" advTm="18342"/>
    </mc:Choice>
    <mc:Fallback xmlns="">
      <p:transition spd="slow" advTm="1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5" name="CaixaDeTexto 4">
            <a:extLst>
              <a:ext uri="{FF2B5EF4-FFF2-40B4-BE49-F238E27FC236}">
                <a16:creationId xmlns:a16="http://schemas.microsoft.com/office/drawing/2014/main" id="{0581ECD5-0B10-411D-FE91-AA1CA5E9B313}"/>
              </a:ext>
            </a:extLst>
          </p:cNvPr>
          <p:cNvSpPr txBox="1"/>
          <p:nvPr/>
        </p:nvSpPr>
        <p:spPr>
          <a:xfrm>
            <a:off x="774723" y="997565"/>
            <a:ext cx="10412718" cy="1631216"/>
          </a:xfrm>
          <a:prstGeom prst="rect">
            <a:avLst/>
          </a:prstGeom>
          <a:noFill/>
        </p:spPr>
        <p:txBody>
          <a:bodyPr wrap="square" rtlCol="0">
            <a:spAutoFit/>
          </a:bodyPr>
          <a:lstStyle/>
          <a:p>
            <a:pPr>
              <a:spcAft>
                <a:spcPts val="1200"/>
              </a:spcAft>
            </a:pPr>
            <a:r>
              <a:rPr lang="en-GB" sz="2000" b="1" dirty="0">
                <a:solidFill>
                  <a:srgbClr val="17509E"/>
                </a:solidFill>
              </a:rPr>
              <a:t>Strengths</a:t>
            </a:r>
          </a:p>
          <a:p>
            <a:pPr marL="285750" indent="-285750">
              <a:spcAft>
                <a:spcPts val="1200"/>
              </a:spcAft>
              <a:buFont typeface="Arial" panose="020B0604020202020204" pitchFamily="34" charset="0"/>
              <a:buChar char="•"/>
            </a:pPr>
            <a:r>
              <a:rPr lang="en-US" sz="1600" dirty="0"/>
              <a:t>Superior image quality and resolution</a:t>
            </a:r>
          </a:p>
          <a:p>
            <a:pPr marL="285750" indent="-285750">
              <a:spcAft>
                <a:spcPts val="1200"/>
              </a:spcAft>
              <a:buFont typeface="Arial" panose="020B0604020202020204" pitchFamily="34" charset="0"/>
              <a:buChar char="•"/>
            </a:pPr>
            <a:r>
              <a:rPr lang="en-US" sz="1600" dirty="0"/>
              <a:t>Tissue characterization of the LV, pericardium and masses</a:t>
            </a:r>
          </a:p>
          <a:p>
            <a:endParaRPr lang="pt-PT" dirty="0"/>
          </a:p>
        </p:txBody>
      </p:sp>
      <p:sp>
        <p:nvSpPr>
          <p:cNvPr id="8" name="CaixaDeTexto 7">
            <a:extLst>
              <a:ext uri="{FF2B5EF4-FFF2-40B4-BE49-F238E27FC236}">
                <a16:creationId xmlns:a16="http://schemas.microsoft.com/office/drawing/2014/main" id="{A20B05C0-0EED-7923-EC61-04D721E0E1A9}"/>
              </a:ext>
            </a:extLst>
          </p:cNvPr>
          <p:cNvSpPr txBox="1"/>
          <p:nvPr/>
        </p:nvSpPr>
        <p:spPr>
          <a:xfrm>
            <a:off x="774723" y="2499122"/>
            <a:ext cx="10412718" cy="2862322"/>
          </a:xfrm>
          <a:prstGeom prst="rect">
            <a:avLst/>
          </a:prstGeom>
          <a:noFill/>
        </p:spPr>
        <p:txBody>
          <a:bodyPr wrap="square" rtlCol="0">
            <a:spAutoFit/>
          </a:bodyPr>
          <a:lstStyle/>
          <a:p>
            <a:pPr>
              <a:spcAft>
                <a:spcPts val="1200"/>
              </a:spcAft>
            </a:pPr>
            <a:r>
              <a:rPr lang="en-GB" sz="2000" b="1" dirty="0">
                <a:solidFill>
                  <a:srgbClr val="17509E"/>
                </a:solidFill>
              </a:rPr>
              <a:t>Limitations</a:t>
            </a:r>
          </a:p>
          <a:p>
            <a:pPr marL="285750" indent="-285750">
              <a:spcAft>
                <a:spcPts val="1200"/>
              </a:spcAft>
              <a:buFont typeface="Arial" panose="020B0604020202020204" pitchFamily="34" charset="0"/>
              <a:buChar char="•"/>
            </a:pPr>
            <a:r>
              <a:rPr lang="en-US" sz="1600" dirty="0"/>
              <a:t>Cost and access</a:t>
            </a:r>
          </a:p>
          <a:p>
            <a:pPr marL="285750" indent="-285750">
              <a:spcAft>
                <a:spcPts val="1200"/>
              </a:spcAft>
              <a:buFont typeface="Arial" panose="020B0604020202020204" pitchFamily="34" charset="0"/>
              <a:buChar char="•"/>
            </a:pPr>
            <a:r>
              <a:rPr lang="en-US" sz="1600" dirty="0"/>
              <a:t>Prolonged scan time and extended breath-holds </a:t>
            </a:r>
          </a:p>
          <a:p>
            <a:pPr marL="285750" indent="-285750">
              <a:spcAft>
                <a:spcPts val="1200"/>
              </a:spcAft>
              <a:buFont typeface="Arial" panose="020B0604020202020204" pitchFamily="34" charset="0"/>
              <a:buChar char="•"/>
            </a:pPr>
            <a:r>
              <a:rPr lang="en-US" sz="1600" dirty="0"/>
              <a:t>Patients with significant claustrophobia</a:t>
            </a:r>
          </a:p>
          <a:p>
            <a:pPr marL="285750" indent="-285750">
              <a:spcAft>
                <a:spcPts val="1200"/>
              </a:spcAft>
              <a:buFont typeface="Arial" panose="020B0604020202020204" pitchFamily="34" charset="0"/>
              <a:buChar char="•"/>
            </a:pPr>
            <a:r>
              <a:rPr lang="en-US" sz="1600" dirty="0"/>
              <a:t>Contra-indications: metal devices, older cardiac devices</a:t>
            </a:r>
          </a:p>
          <a:p>
            <a:pPr marL="285750" indent="-285750">
              <a:spcAft>
                <a:spcPts val="1200"/>
              </a:spcAft>
              <a:buFont typeface="Arial" panose="020B0604020202020204" pitchFamily="34" charset="0"/>
              <a:buChar char="•"/>
            </a:pPr>
            <a:r>
              <a:rPr lang="en-US" sz="1600" dirty="0"/>
              <a:t>Motion,  arrhythmia and device related artifacts</a:t>
            </a:r>
          </a:p>
          <a:p>
            <a:pPr marL="285750" indent="-285750">
              <a:spcAft>
                <a:spcPts val="1200"/>
              </a:spcAft>
              <a:buFont typeface="Arial" panose="020B0604020202020204" pitchFamily="34" charset="0"/>
              <a:buChar char="•"/>
            </a:pPr>
            <a:endParaRPr lang="pt-PT" dirty="0"/>
          </a:p>
        </p:txBody>
      </p:sp>
      <p:sp>
        <p:nvSpPr>
          <p:cNvPr id="12" name="Retângulo 11">
            <a:extLst>
              <a:ext uri="{FF2B5EF4-FFF2-40B4-BE49-F238E27FC236}">
                <a16:creationId xmlns:a16="http://schemas.microsoft.com/office/drawing/2014/main" id="{D0E942C6-2053-585B-525D-F711BC1E083A}"/>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113773DC-7D81-E972-A5A6-E406009D77F5}"/>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Magnetic Resonance</a:t>
            </a:r>
          </a:p>
        </p:txBody>
      </p:sp>
      <p:pic>
        <p:nvPicPr>
          <p:cNvPr id="95" name="Áudio 94">
            <a:hlinkClick r:id="" action="ppaction://media"/>
            <a:extLst>
              <a:ext uri="{FF2B5EF4-FFF2-40B4-BE49-F238E27FC236}">
                <a16:creationId xmlns:a16="http://schemas.microsoft.com/office/drawing/2014/main" id="{BFF53989-A223-F963-2CA9-C9FE1D443E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97385930"/>
      </p:ext>
    </p:extLst>
  </p:cSld>
  <p:clrMapOvr>
    <a:masterClrMapping/>
  </p:clrMapOvr>
  <mc:AlternateContent xmlns:mc="http://schemas.openxmlformats.org/markup-compatibility/2006" xmlns:p14="http://schemas.microsoft.com/office/powerpoint/2010/main">
    <mc:Choice Requires="p14">
      <p:transition spd="slow" p14:dur="2000" advTm="47495"/>
    </mc:Choice>
    <mc:Fallback xmlns="">
      <p:transition spd="slow" advTm="47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9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6" name="Retângulo 5">
            <a:extLst>
              <a:ext uri="{FF2B5EF4-FFF2-40B4-BE49-F238E27FC236}">
                <a16:creationId xmlns:a16="http://schemas.microsoft.com/office/drawing/2014/main" id="{123CF490-C478-DFAF-B1D3-2B2C9C45D129}"/>
              </a:ext>
            </a:extLst>
          </p:cNvPr>
          <p:cNvSpPr/>
          <p:nvPr/>
        </p:nvSpPr>
        <p:spPr>
          <a:xfrm>
            <a:off x="0" y="338959"/>
            <a:ext cx="2777337" cy="331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ixaDeTexto 4">
            <a:extLst>
              <a:ext uri="{FF2B5EF4-FFF2-40B4-BE49-F238E27FC236}">
                <a16:creationId xmlns:a16="http://schemas.microsoft.com/office/drawing/2014/main" id="{FE79CF70-9EAC-2602-7DF4-2A4EA3EC05DE}"/>
              </a:ext>
            </a:extLst>
          </p:cNvPr>
          <p:cNvSpPr txBox="1"/>
          <p:nvPr/>
        </p:nvSpPr>
        <p:spPr>
          <a:xfrm>
            <a:off x="789355" y="933910"/>
            <a:ext cx="3851441" cy="830997"/>
          </a:xfrm>
          <a:prstGeom prst="rect">
            <a:avLst/>
          </a:prstGeom>
          <a:noFill/>
        </p:spPr>
        <p:txBody>
          <a:bodyPr wrap="square" rtlCol="0">
            <a:spAutoFit/>
          </a:bodyPr>
          <a:lstStyle/>
          <a:p>
            <a:pPr>
              <a:spcAft>
                <a:spcPts val="1200"/>
              </a:spcAft>
            </a:pPr>
            <a:r>
              <a:rPr lang="pt-PT" sz="2000" b="1" dirty="0">
                <a:solidFill>
                  <a:srgbClr val="C00000"/>
                </a:solidFill>
              </a:rPr>
              <a:t>CORONARY ARTERY DISEASE</a:t>
            </a:r>
          </a:p>
          <a:p>
            <a:endParaRPr lang="pt-PT" dirty="0">
              <a:solidFill>
                <a:srgbClr val="0066CC"/>
              </a:solidFill>
            </a:endParaRPr>
          </a:p>
        </p:txBody>
      </p:sp>
      <p:sp>
        <p:nvSpPr>
          <p:cNvPr id="10" name="Title 1">
            <a:extLst>
              <a:ext uri="{FF2B5EF4-FFF2-40B4-BE49-F238E27FC236}">
                <a16:creationId xmlns:a16="http://schemas.microsoft.com/office/drawing/2014/main" id="{078E21A5-04F2-F2D9-1854-0349D8B3EFEF}"/>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CT</a:t>
            </a:r>
          </a:p>
        </p:txBody>
      </p:sp>
      <p:sp>
        <p:nvSpPr>
          <p:cNvPr id="7" name="CaixaDeTexto 6">
            <a:extLst>
              <a:ext uri="{FF2B5EF4-FFF2-40B4-BE49-F238E27FC236}">
                <a16:creationId xmlns:a16="http://schemas.microsoft.com/office/drawing/2014/main" id="{1730D8A2-D99B-A1CF-5387-9654F94AEAA3}"/>
              </a:ext>
            </a:extLst>
          </p:cNvPr>
          <p:cNvSpPr txBox="1"/>
          <p:nvPr/>
        </p:nvSpPr>
        <p:spPr>
          <a:xfrm>
            <a:off x="2777337" y="4362899"/>
            <a:ext cx="1758904" cy="253916"/>
          </a:xfrm>
          <a:prstGeom prst="rect">
            <a:avLst/>
          </a:prstGeom>
          <a:noFill/>
        </p:spPr>
        <p:txBody>
          <a:bodyPr wrap="square">
            <a:spAutoFit/>
          </a:bodyPr>
          <a:lstStyle/>
          <a:p>
            <a:pPr algn="l"/>
            <a:r>
              <a:rPr lang="en-GB" sz="1050" b="0" i="0" dirty="0" err="1">
                <a:solidFill>
                  <a:srgbClr val="000000"/>
                </a:solidFill>
                <a:effectLst/>
              </a:rPr>
              <a:t>Biersmith</a:t>
            </a:r>
            <a:r>
              <a:rPr lang="en-GB" sz="1050" b="0" i="0" dirty="0">
                <a:solidFill>
                  <a:srgbClr val="000000"/>
                </a:solidFill>
                <a:effectLst/>
              </a:rPr>
              <a:t> MA</a:t>
            </a:r>
            <a:r>
              <a:rPr lang="en-GB" sz="1050" dirty="0">
                <a:solidFill>
                  <a:srgbClr val="000000"/>
                </a:solidFill>
              </a:rPr>
              <a:t>, </a:t>
            </a:r>
            <a:r>
              <a:rPr lang="en-GB" sz="1050" b="0" i="0" dirty="0">
                <a:solidFill>
                  <a:srgbClr val="000000"/>
                </a:solidFill>
                <a:effectLst/>
              </a:rPr>
              <a:t>JAHA. 2020</a:t>
            </a:r>
          </a:p>
        </p:txBody>
      </p:sp>
      <p:pic>
        <p:nvPicPr>
          <p:cNvPr id="2052" name="Picture 4" descr="CT calcium scoring investigation information | myVMC">
            <a:extLst>
              <a:ext uri="{FF2B5EF4-FFF2-40B4-BE49-F238E27FC236}">
                <a16:creationId xmlns:a16="http://schemas.microsoft.com/office/drawing/2014/main" id="{41017615-E283-3992-6477-DB49CA0F56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665" y="1649491"/>
            <a:ext cx="3236819" cy="2596648"/>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9514DE8B-0005-ED2E-C6AE-8B93A561D7CA}"/>
              </a:ext>
            </a:extLst>
          </p:cNvPr>
          <p:cNvSpPr txBox="1"/>
          <p:nvPr/>
        </p:nvSpPr>
        <p:spPr>
          <a:xfrm>
            <a:off x="4860922" y="1649491"/>
            <a:ext cx="6812094" cy="101566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b="1" dirty="0"/>
              <a:t>Coronary artery calcification (Calcium score): </a:t>
            </a:r>
            <a:r>
              <a:rPr lang="en-US" sz="1600" dirty="0"/>
              <a:t>prior to cancer therapy or years after radiation therapy</a:t>
            </a:r>
          </a:p>
          <a:p>
            <a:endParaRPr lang="pt-PT" dirty="0"/>
          </a:p>
        </p:txBody>
      </p:sp>
      <p:pic>
        <p:nvPicPr>
          <p:cNvPr id="35" name="Áudio 34">
            <a:hlinkClick r:id="" action="ppaction://media"/>
            <a:extLst>
              <a:ext uri="{FF2B5EF4-FFF2-40B4-BE49-F238E27FC236}">
                <a16:creationId xmlns:a16="http://schemas.microsoft.com/office/drawing/2014/main" id="{239B9E91-AE94-AD2D-65B7-D44D202438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23905835"/>
      </p:ext>
    </p:extLst>
  </p:cSld>
  <p:clrMapOvr>
    <a:masterClrMapping/>
  </p:clrMapOvr>
  <mc:AlternateContent xmlns:mc="http://schemas.openxmlformats.org/markup-compatibility/2006" xmlns:p14="http://schemas.microsoft.com/office/powerpoint/2010/main">
    <mc:Choice Requires="p14">
      <p:transition spd="slow" p14:dur="2000" advTm="15490"/>
    </mc:Choice>
    <mc:Fallback xmlns="">
      <p:transition spd="slow" advTm="1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6" name="Retângulo 5">
            <a:extLst>
              <a:ext uri="{FF2B5EF4-FFF2-40B4-BE49-F238E27FC236}">
                <a16:creationId xmlns:a16="http://schemas.microsoft.com/office/drawing/2014/main" id="{123CF490-C478-DFAF-B1D3-2B2C9C45D129}"/>
              </a:ext>
            </a:extLst>
          </p:cNvPr>
          <p:cNvSpPr/>
          <p:nvPr/>
        </p:nvSpPr>
        <p:spPr>
          <a:xfrm>
            <a:off x="0" y="338959"/>
            <a:ext cx="2777337" cy="331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ixaDeTexto 4">
            <a:extLst>
              <a:ext uri="{FF2B5EF4-FFF2-40B4-BE49-F238E27FC236}">
                <a16:creationId xmlns:a16="http://schemas.microsoft.com/office/drawing/2014/main" id="{FE79CF70-9EAC-2602-7DF4-2A4EA3EC05DE}"/>
              </a:ext>
            </a:extLst>
          </p:cNvPr>
          <p:cNvSpPr txBox="1"/>
          <p:nvPr/>
        </p:nvSpPr>
        <p:spPr>
          <a:xfrm>
            <a:off x="789355" y="933910"/>
            <a:ext cx="3851441" cy="830997"/>
          </a:xfrm>
          <a:prstGeom prst="rect">
            <a:avLst/>
          </a:prstGeom>
          <a:noFill/>
        </p:spPr>
        <p:txBody>
          <a:bodyPr wrap="square" rtlCol="0">
            <a:spAutoFit/>
          </a:bodyPr>
          <a:lstStyle/>
          <a:p>
            <a:pPr>
              <a:spcAft>
                <a:spcPts val="1200"/>
              </a:spcAft>
            </a:pPr>
            <a:r>
              <a:rPr lang="pt-PT" sz="2000" b="1" dirty="0">
                <a:solidFill>
                  <a:srgbClr val="C00000"/>
                </a:solidFill>
              </a:rPr>
              <a:t>CORONARY ARTERY DISEASE</a:t>
            </a:r>
          </a:p>
          <a:p>
            <a:endParaRPr lang="pt-PT" dirty="0">
              <a:solidFill>
                <a:srgbClr val="0066CC"/>
              </a:solidFill>
            </a:endParaRPr>
          </a:p>
        </p:txBody>
      </p:sp>
      <p:sp>
        <p:nvSpPr>
          <p:cNvPr id="10" name="Title 1">
            <a:extLst>
              <a:ext uri="{FF2B5EF4-FFF2-40B4-BE49-F238E27FC236}">
                <a16:creationId xmlns:a16="http://schemas.microsoft.com/office/drawing/2014/main" id="{078E21A5-04F2-F2D9-1854-0349D8B3EFEF}"/>
              </a:ext>
            </a:extLst>
          </p:cNvPr>
          <p:cNvSpPr>
            <a:spLocks noGrp="1"/>
          </p:cNvSpPr>
          <p:nvPr>
            <p:ph type="title"/>
          </p:nvPr>
        </p:nvSpPr>
        <p:spPr>
          <a:xfrm>
            <a:off x="2855569" y="1930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CT</a:t>
            </a:r>
          </a:p>
        </p:txBody>
      </p:sp>
      <p:pic>
        <p:nvPicPr>
          <p:cNvPr id="2050" name="Picture 2" descr="Figure 1a:">
            <a:extLst>
              <a:ext uri="{FF2B5EF4-FFF2-40B4-BE49-F238E27FC236}">
                <a16:creationId xmlns:a16="http://schemas.microsoft.com/office/drawing/2014/main" id="{D4166F5F-4D01-E967-DB57-1E04F03B68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587" y="2021893"/>
            <a:ext cx="3777964" cy="210493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9514DE8B-0005-ED2E-C6AE-8B93A561D7CA}"/>
              </a:ext>
            </a:extLst>
          </p:cNvPr>
          <p:cNvSpPr txBox="1"/>
          <p:nvPr/>
        </p:nvSpPr>
        <p:spPr>
          <a:xfrm>
            <a:off x="5164566" y="1809633"/>
            <a:ext cx="6217809" cy="2954655"/>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n-US" sz="1600" b="1" dirty="0"/>
              <a:t>Stable coronary artery disease: </a:t>
            </a:r>
            <a:r>
              <a:rPr lang="en-US" sz="1600" dirty="0"/>
              <a:t>total coronary artery plaque burden, severity and location</a:t>
            </a:r>
          </a:p>
          <a:p>
            <a:pPr marL="285750" indent="-285750" algn="just">
              <a:spcAft>
                <a:spcPts val="1200"/>
              </a:spcAft>
              <a:buFont typeface="Arial" panose="020B0604020202020204" pitchFamily="34" charset="0"/>
              <a:buChar char="•"/>
            </a:pPr>
            <a:r>
              <a:rPr lang="en-GB" sz="1600" dirty="0"/>
              <a:t>Rule out </a:t>
            </a:r>
            <a:r>
              <a:rPr lang="en-GB" sz="1600" b="1" dirty="0"/>
              <a:t>obstructive CAD </a:t>
            </a:r>
            <a:r>
              <a:rPr lang="en-GB" sz="1600" dirty="0"/>
              <a:t>as the aetiology of or contributor to decreased left ventricular systolic function</a:t>
            </a:r>
          </a:p>
          <a:p>
            <a:pPr marL="285750" indent="-285750" algn="just">
              <a:spcAft>
                <a:spcPts val="1200"/>
              </a:spcAft>
              <a:buFont typeface="Arial" panose="020B0604020202020204" pitchFamily="34" charset="0"/>
              <a:buChar char="•"/>
            </a:pPr>
            <a:r>
              <a:rPr lang="en-GB" sz="1600" dirty="0"/>
              <a:t>R</a:t>
            </a:r>
            <a:r>
              <a:rPr lang="en-GB" sz="1600" i="0" u="none" strike="noStrike" baseline="0" dirty="0"/>
              <a:t>ule out </a:t>
            </a:r>
            <a:r>
              <a:rPr lang="en-GB" sz="1600" b="1" i="0" u="none" strike="noStrike" baseline="0" dirty="0"/>
              <a:t>acute coronary syndrome: </a:t>
            </a:r>
            <a:r>
              <a:rPr lang="en-GB" sz="1600" i="0" u="none" strike="noStrike" baseline="0" dirty="0"/>
              <a:t>angina,</a:t>
            </a:r>
            <a:r>
              <a:rPr lang="en-GB" sz="1600" b="1" i="0" u="none" strike="noStrike" baseline="0" dirty="0"/>
              <a:t> </a:t>
            </a:r>
            <a:r>
              <a:rPr lang="en-GB" sz="1600" dirty="0">
                <a:solidFill>
                  <a:srgbClr val="000000"/>
                </a:solidFill>
              </a:rPr>
              <a:t>m</a:t>
            </a:r>
            <a:r>
              <a:rPr lang="en-GB" sz="1600" b="0" i="0" u="none" strike="noStrike" baseline="0" dirty="0">
                <a:solidFill>
                  <a:srgbClr val="000000"/>
                </a:solidFill>
              </a:rPr>
              <a:t>yocardial ischemia, coronary vasospasm</a:t>
            </a:r>
            <a:endParaRPr lang="en-GB" sz="1600" b="1" i="0" u="none" strike="noStrike" baseline="0" dirty="0"/>
          </a:p>
          <a:p>
            <a:pPr marL="285750" indent="-285750" algn="just">
              <a:spcAft>
                <a:spcPts val="1200"/>
              </a:spcAft>
              <a:buFont typeface="Arial" panose="020B0604020202020204" pitchFamily="34" charset="0"/>
              <a:buChar char="•"/>
            </a:pPr>
            <a:r>
              <a:rPr lang="en-GB" sz="1600" b="1" dirty="0">
                <a:solidFill>
                  <a:srgbClr val="000000"/>
                </a:solidFill>
              </a:rPr>
              <a:t>F</a:t>
            </a:r>
            <a:r>
              <a:rPr lang="en-GB" sz="1600" b="1" i="0" u="none" strike="noStrike" baseline="0" dirty="0">
                <a:solidFill>
                  <a:srgbClr val="000000"/>
                </a:solidFill>
              </a:rPr>
              <a:t>ractional flow reserve (</a:t>
            </a:r>
            <a:r>
              <a:rPr lang="en-GB" sz="1600" b="1" i="0" u="none" strike="noStrike" baseline="0" dirty="0" err="1">
                <a:solidFill>
                  <a:srgbClr val="000000"/>
                </a:solidFill>
              </a:rPr>
              <a:t>FFRct</a:t>
            </a:r>
            <a:r>
              <a:rPr lang="en-GB" sz="1600" b="1" i="0" u="none" strike="noStrike" baseline="0" dirty="0">
                <a:solidFill>
                  <a:srgbClr val="000000"/>
                </a:solidFill>
              </a:rPr>
              <a:t>): </a:t>
            </a:r>
            <a:r>
              <a:rPr lang="en-GB" sz="1600" b="0" i="0" u="none" strike="noStrike" baseline="0" dirty="0">
                <a:solidFill>
                  <a:srgbClr val="000000"/>
                </a:solidFill>
              </a:rPr>
              <a:t>evaluation of functional significance of intermediate lesions from cardiac CT images </a:t>
            </a:r>
            <a:endParaRPr lang="en-US" sz="1600" dirty="0"/>
          </a:p>
          <a:p>
            <a:pPr algn="just"/>
            <a:endParaRPr lang="pt-PT" dirty="0"/>
          </a:p>
        </p:txBody>
      </p:sp>
      <p:sp>
        <p:nvSpPr>
          <p:cNvPr id="7" name="CaixaDeTexto 6">
            <a:extLst>
              <a:ext uri="{FF2B5EF4-FFF2-40B4-BE49-F238E27FC236}">
                <a16:creationId xmlns:a16="http://schemas.microsoft.com/office/drawing/2014/main" id="{15F9A527-E07E-C2B1-33D1-98E519D21F25}"/>
              </a:ext>
            </a:extLst>
          </p:cNvPr>
          <p:cNvSpPr txBox="1"/>
          <p:nvPr/>
        </p:nvSpPr>
        <p:spPr>
          <a:xfrm>
            <a:off x="890387" y="4326354"/>
            <a:ext cx="2759593" cy="253916"/>
          </a:xfrm>
          <a:prstGeom prst="rect">
            <a:avLst/>
          </a:prstGeom>
          <a:noFill/>
        </p:spPr>
        <p:txBody>
          <a:bodyPr wrap="square">
            <a:spAutoFit/>
          </a:bodyPr>
          <a:lstStyle/>
          <a:p>
            <a:r>
              <a:rPr lang="en-GB" sz="1050" b="0" i="0" dirty="0">
                <a:solidFill>
                  <a:srgbClr val="212121"/>
                </a:solidFill>
                <a:effectLst/>
              </a:rPr>
              <a:t>Lopez-</a:t>
            </a:r>
            <a:r>
              <a:rPr lang="en-GB" sz="1050" b="0" i="0" dirty="0" err="1">
                <a:solidFill>
                  <a:srgbClr val="212121"/>
                </a:solidFill>
                <a:effectLst/>
              </a:rPr>
              <a:t>Mattei</a:t>
            </a:r>
            <a:r>
              <a:rPr lang="en-GB" sz="1050" b="0" i="0" dirty="0">
                <a:solidFill>
                  <a:srgbClr val="212121"/>
                </a:solidFill>
                <a:effectLst/>
              </a:rPr>
              <a:t> JC, JACC </a:t>
            </a:r>
            <a:r>
              <a:rPr lang="en-GB" sz="1050" b="0" i="0" dirty="0" err="1">
                <a:solidFill>
                  <a:srgbClr val="212121"/>
                </a:solidFill>
                <a:effectLst/>
              </a:rPr>
              <a:t>CardioOncol</a:t>
            </a:r>
            <a:r>
              <a:rPr lang="en-GB" sz="1050" b="0" i="0" dirty="0">
                <a:solidFill>
                  <a:srgbClr val="212121"/>
                </a:solidFill>
                <a:effectLst/>
              </a:rPr>
              <a:t>. 2021 </a:t>
            </a:r>
            <a:endParaRPr lang="en-GB" sz="1050" dirty="0"/>
          </a:p>
        </p:txBody>
      </p:sp>
      <p:pic>
        <p:nvPicPr>
          <p:cNvPr id="56" name="Áudio 55">
            <a:hlinkClick r:id="" action="ppaction://media"/>
            <a:extLst>
              <a:ext uri="{FF2B5EF4-FFF2-40B4-BE49-F238E27FC236}">
                <a16:creationId xmlns:a16="http://schemas.microsoft.com/office/drawing/2014/main" id="{578419DC-E959-5539-410D-6621D63692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60902096"/>
      </p:ext>
    </p:extLst>
  </p:cSld>
  <p:clrMapOvr>
    <a:masterClrMapping/>
  </p:clrMapOvr>
  <mc:AlternateContent xmlns:mc="http://schemas.openxmlformats.org/markup-compatibility/2006" xmlns:p14="http://schemas.microsoft.com/office/powerpoint/2010/main">
    <mc:Choice Requires="p14">
      <p:transition spd="slow" p14:dur="2000" advTm="26575"/>
    </mc:Choice>
    <mc:Fallback xmlns="">
      <p:transition spd="slow" advTm="26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6" name="Retângulo 5">
            <a:extLst>
              <a:ext uri="{FF2B5EF4-FFF2-40B4-BE49-F238E27FC236}">
                <a16:creationId xmlns:a16="http://schemas.microsoft.com/office/drawing/2014/main" id="{123CF490-C478-DFAF-B1D3-2B2C9C45D129}"/>
              </a:ext>
            </a:extLst>
          </p:cNvPr>
          <p:cNvSpPr/>
          <p:nvPr/>
        </p:nvSpPr>
        <p:spPr>
          <a:xfrm>
            <a:off x="0" y="338959"/>
            <a:ext cx="2777337" cy="331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ixaDeTexto 4">
            <a:extLst>
              <a:ext uri="{FF2B5EF4-FFF2-40B4-BE49-F238E27FC236}">
                <a16:creationId xmlns:a16="http://schemas.microsoft.com/office/drawing/2014/main" id="{FE79CF70-9EAC-2602-7DF4-2A4EA3EC05DE}"/>
              </a:ext>
            </a:extLst>
          </p:cNvPr>
          <p:cNvSpPr txBox="1"/>
          <p:nvPr/>
        </p:nvSpPr>
        <p:spPr>
          <a:xfrm>
            <a:off x="756514" y="935404"/>
            <a:ext cx="4988447" cy="830997"/>
          </a:xfrm>
          <a:prstGeom prst="rect">
            <a:avLst/>
          </a:prstGeom>
          <a:noFill/>
        </p:spPr>
        <p:txBody>
          <a:bodyPr wrap="square" rtlCol="0">
            <a:spAutoFit/>
          </a:bodyPr>
          <a:lstStyle/>
          <a:p>
            <a:pPr>
              <a:spcAft>
                <a:spcPts val="1200"/>
              </a:spcAft>
            </a:pPr>
            <a:r>
              <a:rPr lang="pt-PT" sz="2000" b="1" dirty="0">
                <a:solidFill>
                  <a:srgbClr val="C00000"/>
                </a:solidFill>
              </a:rPr>
              <a:t>PERICARDIAL AND VALVULAR DISEASE</a:t>
            </a:r>
          </a:p>
          <a:p>
            <a:endParaRPr lang="pt-PT" dirty="0">
              <a:solidFill>
                <a:srgbClr val="0066CC"/>
              </a:solidFill>
            </a:endParaRPr>
          </a:p>
        </p:txBody>
      </p:sp>
      <p:sp>
        <p:nvSpPr>
          <p:cNvPr id="10" name="Title 1">
            <a:extLst>
              <a:ext uri="{FF2B5EF4-FFF2-40B4-BE49-F238E27FC236}">
                <a16:creationId xmlns:a16="http://schemas.microsoft.com/office/drawing/2014/main" id="{078E21A5-04F2-F2D9-1854-0349D8B3EFEF}"/>
              </a:ext>
            </a:extLst>
          </p:cNvPr>
          <p:cNvSpPr>
            <a:spLocks noGrp="1"/>
          </p:cNvSpPr>
          <p:nvPr>
            <p:ph type="title"/>
          </p:nvPr>
        </p:nvSpPr>
        <p:spPr>
          <a:xfrm>
            <a:off x="2855569" y="17399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CT</a:t>
            </a:r>
          </a:p>
        </p:txBody>
      </p:sp>
      <p:sp>
        <p:nvSpPr>
          <p:cNvPr id="7" name="CaixaDeTexto 6">
            <a:extLst>
              <a:ext uri="{FF2B5EF4-FFF2-40B4-BE49-F238E27FC236}">
                <a16:creationId xmlns:a16="http://schemas.microsoft.com/office/drawing/2014/main" id="{1730D8A2-D99B-A1CF-5387-9654F94AEAA3}"/>
              </a:ext>
            </a:extLst>
          </p:cNvPr>
          <p:cNvSpPr txBox="1"/>
          <p:nvPr/>
        </p:nvSpPr>
        <p:spPr>
          <a:xfrm>
            <a:off x="701595" y="4053321"/>
            <a:ext cx="6093500" cy="553998"/>
          </a:xfrm>
          <a:prstGeom prst="rect">
            <a:avLst/>
          </a:prstGeom>
          <a:noFill/>
        </p:spPr>
        <p:txBody>
          <a:bodyPr wrap="square">
            <a:spAutoFit/>
          </a:bodyPr>
          <a:lstStyle/>
          <a:p>
            <a:pPr algn="l"/>
            <a:r>
              <a:rPr lang="en-GB" sz="1050" b="0" i="0" dirty="0" err="1">
                <a:solidFill>
                  <a:srgbClr val="000000"/>
                </a:solidFill>
                <a:effectLst/>
              </a:rPr>
              <a:t>Biersmith</a:t>
            </a:r>
            <a:r>
              <a:rPr lang="en-GB" sz="1050" b="0" i="0" dirty="0">
                <a:solidFill>
                  <a:srgbClr val="000000"/>
                </a:solidFill>
                <a:effectLst/>
              </a:rPr>
              <a:t> MA. JAHA, 2020</a:t>
            </a:r>
          </a:p>
          <a:p>
            <a:r>
              <a:rPr lang="en-GB" sz="1050" b="0" i="0" dirty="0" err="1">
                <a:solidFill>
                  <a:srgbClr val="212121"/>
                </a:solidFill>
                <a:effectLst/>
              </a:rPr>
              <a:t>Rosmini</a:t>
            </a:r>
            <a:r>
              <a:rPr lang="en-GB" sz="1050" b="0" i="0" dirty="0">
                <a:solidFill>
                  <a:srgbClr val="212121"/>
                </a:solidFill>
                <a:effectLst/>
              </a:rPr>
              <a:t> S. </a:t>
            </a:r>
            <a:r>
              <a:rPr lang="en-GB" sz="1050" b="0" i="0" dirty="0" err="1">
                <a:solidFill>
                  <a:srgbClr val="212121"/>
                </a:solidFill>
                <a:effectLst/>
              </a:rPr>
              <a:t>Eur</a:t>
            </a:r>
            <a:r>
              <a:rPr lang="en-GB" sz="1050" b="0" i="0" dirty="0">
                <a:solidFill>
                  <a:srgbClr val="212121"/>
                </a:solidFill>
                <a:effectLst/>
              </a:rPr>
              <a:t> Heart J Cardiovasc Imaging, 2021</a:t>
            </a:r>
            <a:endParaRPr lang="en-GB" sz="1050" dirty="0">
              <a:effectLst/>
              <a:ea typeface="Calibri" panose="020F0502020204030204" pitchFamily="34" charset="0"/>
              <a:cs typeface="Times New Roman" panose="02020603050405020304" pitchFamily="18" charset="0"/>
            </a:endParaRPr>
          </a:p>
          <a:p>
            <a:pPr algn="l"/>
            <a:endParaRPr lang="en-GB" sz="900" b="0" i="0" dirty="0">
              <a:solidFill>
                <a:srgbClr val="000000"/>
              </a:solidFill>
              <a:effectLst/>
            </a:endParaRPr>
          </a:p>
        </p:txBody>
      </p:sp>
      <p:grpSp>
        <p:nvGrpSpPr>
          <p:cNvPr id="16" name="Agrupar 15">
            <a:extLst>
              <a:ext uri="{FF2B5EF4-FFF2-40B4-BE49-F238E27FC236}">
                <a16:creationId xmlns:a16="http://schemas.microsoft.com/office/drawing/2014/main" id="{B8B5D51E-E2F1-E157-2493-1D99F50C1FC0}"/>
              </a:ext>
            </a:extLst>
          </p:cNvPr>
          <p:cNvGrpSpPr/>
          <p:nvPr/>
        </p:nvGrpSpPr>
        <p:grpSpPr>
          <a:xfrm>
            <a:off x="762555" y="1564244"/>
            <a:ext cx="9986388" cy="2398307"/>
            <a:chOff x="1151898" y="2071412"/>
            <a:chExt cx="9986388" cy="2398307"/>
          </a:xfrm>
        </p:grpSpPr>
        <p:pic>
          <p:nvPicPr>
            <p:cNvPr id="8" name="Imagem 7">
              <a:extLst>
                <a:ext uri="{FF2B5EF4-FFF2-40B4-BE49-F238E27FC236}">
                  <a16:creationId xmlns:a16="http://schemas.microsoft.com/office/drawing/2014/main" id="{CBAB4D22-B569-91FD-30A8-33B441B3041B}"/>
                </a:ext>
              </a:extLst>
            </p:cNvPr>
            <p:cNvPicPr>
              <a:picLocks noChangeAspect="1"/>
            </p:cNvPicPr>
            <p:nvPr/>
          </p:nvPicPr>
          <p:blipFill>
            <a:blip r:embed="rId6"/>
            <a:stretch>
              <a:fillRect/>
            </a:stretch>
          </p:blipFill>
          <p:spPr>
            <a:xfrm>
              <a:off x="6397618" y="2089865"/>
              <a:ext cx="2280559" cy="2373961"/>
            </a:xfrm>
            <a:prstGeom prst="rect">
              <a:avLst/>
            </a:prstGeom>
          </p:spPr>
        </p:pic>
        <p:pic>
          <p:nvPicPr>
            <p:cNvPr id="11" name="Imagem 10">
              <a:extLst>
                <a:ext uri="{FF2B5EF4-FFF2-40B4-BE49-F238E27FC236}">
                  <a16:creationId xmlns:a16="http://schemas.microsoft.com/office/drawing/2014/main" id="{FD1BDE48-6A7E-773A-E805-DD57ABC3F284}"/>
                </a:ext>
              </a:extLst>
            </p:cNvPr>
            <p:cNvPicPr>
              <a:picLocks noChangeAspect="1"/>
            </p:cNvPicPr>
            <p:nvPr/>
          </p:nvPicPr>
          <p:blipFill>
            <a:blip r:embed="rId7"/>
            <a:stretch>
              <a:fillRect/>
            </a:stretch>
          </p:blipFill>
          <p:spPr>
            <a:xfrm>
              <a:off x="1151898" y="2071412"/>
              <a:ext cx="2232854" cy="2368068"/>
            </a:xfrm>
            <a:prstGeom prst="rect">
              <a:avLst/>
            </a:prstGeom>
          </p:spPr>
        </p:pic>
        <p:pic>
          <p:nvPicPr>
            <p:cNvPr id="13" name="Imagem 12">
              <a:extLst>
                <a:ext uri="{FF2B5EF4-FFF2-40B4-BE49-F238E27FC236}">
                  <a16:creationId xmlns:a16="http://schemas.microsoft.com/office/drawing/2014/main" id="{362C12B7-9D1E-9643-823F-93D66E763973}"/>
                </a:ext>
              </a:extLst>
            </p:cNvPr>
            <p:cNvPicPr>
              <a:picLocks noChangeAspect="1"/>
            </p:cNvPicPr>
            <p:nvPr/>
          </p:nvPicPr>
          <p:blipFill>
            <a:blip r:embed="rId8"/>
            <a:stretch>
              <a:fillRect/>
            </a:stretch>
          </p:blipFill>
          <p:spPr>
            <a:xfrm>
              <a:off x="3561650" y="2077305"/>
              <a:ext cx="2659070" cy="2373961"/>
            </a:xfrm>
            <a:prstGeom prst="rect">
              <a:avLst/>
            </a:prstGeom>
          </p:spPr>
        </p:pic>
        <p:pic>
          <p:nvPicPr>
            <p:cNvPr id="15" name="Imagem 14">
              <a:extLst>
                <a:ext uri="{FF2B5EF4-FFF2-40B4-BE49-F238E27FC236}">
                  <a16:creationId xmlns:a16="http://schemas.microsoft.com/office/drawing/2014/main" id="{7C6A2648-D5E1-CFB4-B000-F3E057B54E56}"/>
                </a:ext>
              </a:extLst>
            </p:cNvPr>
            <p:cNvPicPr>
              <a:picLocks noChangeAspect="1"/>
            </p:cNvPicPr>
            <p:nvPr/>
          </p:nvPicPr>
          <p:blipFill>
            <a:blip r:embed="rId9"/>
            <a:stretch>
              <a:fillRect/>
            </a:stretch>
          </p:blipFill>
          <p:spPr>
            <a:xfrm>
              <a:off x="8855075" y="2089865"/>
              <a:ext cx="2283211" cy="2379854"/>
            </a:xfrm>
            <a:prstGeom prst="rect">
              <a:avLst/>
            </a:prstGeom>
          </p:spPr>
        </p:pic>
      </p:grpSp>
      <p:sp>
        <p:nvSpPr>
          <p:cNvPr id="18" name="CaixaDeTexto 17">
            <a:extLst>
              <a:ext uri="{FF2B5EF4-FFF2-40B4-BE49-F238E27FC236}">
                <a16:creationId xmlns:a16="http://schemas.microsoft.com/office/drawing/2014/main" id="{5E2BE62B-603E-7FAE-6D60-34F1FFF09859}"/>
              </a:ext>
            </a:extLst>
          </p:cNvPr>
          <p:cNvSpPr txBox="1"/>
          <p:nvPr/>
        </p:nvSpPr>
        <p:spPr>
          <a:xfrm>
            <a:off x="3810808" y="4149787"/>
            <a:ext cx="7010783" cy="2062103"/>
          </a:xfrm>
          <a:prstGeom prst="rect">
            <a:avLst/>
          </a:prstGeom>
          <a:noFill/>
        </p:spPr>
        <p:txBody>
          <a:bodyPr wrap="square">
            <a:spAutoFit/>
          </a:bodyPr>
          <a:lstStyle/>
          <a:p>
            <a:pPr marL="285750" indent="-285750" algn="just">
              <a:spcAft>
                <a:spcPts val="1200"/>
              </a:spcAft>
              <a:buFont typeface="Arial" panose="020B0604020202020204" pitchFamily="34" charset="0"/>
              <a:buChar char="•"/>
            </a:pPr>
            <a:r>
              <a:rPr lang="pt-PT" sz="1600" b="1" dirty="0"/>
              <a:t>Valvular </a:t>
            </a:r>
            <a:r>
              <a:rPr lang="pt-PT" sz="1600" b="1" dirty="0" err="1"/>
              <a:t>heart</a:t>
            </a:r>
            <a:r>
              <a:rPr lang="pt-PT" sz="1600" b="1" dirty="0"/>
              <a:t> </a:t>
            </a:r>
            <a:r>
              <a:rPr lang="pt-PT" sz="1600" b="1" dirty="0" err="1"/>
              <a:t>disease</a:t>
            </a:r>
            <a:r>
              <a:rPr lang="pt-PT" sz="1600" b="1" dirty="0"/>
              <a:t>: </a:t>
            </a:r>
            <a:r>
              <a:rPr lang="pt-PT" sz="1600" dirty="0"/>
              <a:t>valvular </a:t>
            </a:r>
            <a:r>
              <a:rPr lang="pt-PT" sz="1600" dirty="0" err="1"/>
              <a:t>calcification</a:t>
            </a:r>
            <a:r>
              <a:rPr lang="pt-PT" sz="1600" dirty="0"/>
              <a:t> (</a:t>
            </a:r>
            <a:r>
              <a:rPr lang="pt-PT" sz="1600" dirty="0" err="1"/>
              <a:t>aortic</a:t>
            </a:r>
            <a:r>
              <a:rPr lang="pt-PT" sz="1600" dirty="0"/>
              <a:t> </a:t>
            </a:r>
            <a:r>
              <a:rPr lang="pt-PT" sz="1600" dirty="0" err="1"/>
              <a:t>valve</a:t>
            </a:r>
            <a:r>
              <a:rPr lang="pt-PT" sz="1600" dirty="0"/>
              <a:t> score) </a:t>
            </a:r>
            <a:r>
              <a:rPr lang="pt-PT" sz="1600" dirty="0" err="1"/>
              <a:t>or</a:t>
            </a:r>
            <a:r>
              <a:rPr lang="pt-PT" sz="1600" dirty="0"/>
              <a:t> </a:t>
            </a:r>
            <a:r>
              <a:rPr lang="pt-PT" sz="1600" dirty="0" err="1"/>
              <a:t>structural</a:t>
            </a:r>
            <a:r>
              <a:rPr lang="pt-PT" sz="1600" dirty="0"/>
              <a:t> </a:t>
            </a:r>
            <a:r>
              <a:rPr lang="pt-PT" sz="1600" dirty="0" err="1"/>
              <a:t>intervention</a:t>
            </a:r>
            <a:r>
              <a:rPr lang="pt-PT" sz="1600" dirty="0"/>
              <a:t> </a:t>
            </a:r>
            <a:r>
              <a:rPr lang="pt-PT" sz="1600" dirty="0" err="1"/>
              <a:t>planning</a:t>
            </a:r>
            <a:r>
              <a:rPr lang="pt-PT" sz="1600" dirty="0"/>
              <a:t> (</a:t>
            </a:r>
            <a:r>
              <a:rPr lang="pt-PT" sz="1600" dirty="0" err="1"/>
              <a:t>eg</a:t>
            </a:r>
            <a:r>
              <a:rPr lang="pt-PT" sz="1600" dirty="0"/>
              <a:t>. TAVR)</a:t>
            </a:r>
          </a:p>
          <a:p>
            <a:pPr marL="285750" indent="-285750" algn="just">
              <a:spcAft>
                <a:spcPts val="1200"/>
              </a:spcAft>
              <a:buFont typeface="Arial" panose="020B0604020202020204" pitchFamily="34" charset="0"/>
              <a:buChar char="•"/>
            </a:pPr>
            <a:r>
              <a:rPr lang="pt-PT" sz="1600" b="1" dirty="0" err="1"/>
              <a:t>Pericardial</a:t>
            </a:r>
            <a:r>
              <a:rPr lang="pt-PT" sz="1600" b="1" dirty="0"/>
              <a:t> </a:t>
            </a:r>
            <a:r>
              <a:rPr lang="pt-PT" sz="1600" b="1" dirty="0" err="1"/>
              <a:t>disease</a:t>
            </a:r>
            <a:r>
              <a:rPr lang="pt-PT" sz="1600" b="1" dirty="0"/>
              <a:t>: </a:t>
            </a:r>
            <a:r>
              <a:rPr lang="pt-PT" sz="1600" dirty="0" err="1"/>
              <a:t>effusion</a:t>
            </a:r>
            <a:r>
              <a:rPr lang="pt-PT" sz="1600" dirty="0"/>
              <a:t>, </a:t>
            </a:r>
            <a:r>
              <a:rPr lang="pt-PT" sz="1600" dirty="0" err="1"/>
              <a:t>thickening</a:t>
            </a:r>
            <a:r>
              <a:rPr lang="pt-PT" sz="1600" dirty="0"/>
              <a:t> </a:t>
            </a:r>
            <a:r>
              <a:rPr lang="pt-PT" sz="1600" dirty="0" err="1"/>
              <a:t>or</a:t>
            </a:r>
            <a:r>
              <a:rPr lang="pt-PT" sz="1600" dirty="0"/>
              <a:t> </a:t>
            </a:r>
            <a:r>
              <a:rPr lang="pt-PT" sz="1600" dirty="0" err="1"/>
              <a:t>calcification</a:t>
            </a:r>
            <a:endParaRPr lang="pt-PT" sz="1600" dirty="0"/>
          </a:p>
          <a:p>
            <a:pPr marL="285750" indent="-285750" algn="just">
              <a:spcAft>
                <a:spcPts val="1200"/>
              </a:spcAft>
              <a:buFont typeface="Arial" panose="020B0604020202020204" pitchFamily="34" charset="0"/>
              <a:buChar char="•"/>
            </a:pPr>
            <a:r>
              <a:rPr lang="pt-PT" sz="1600" b="1" dirty="0" err="1"/>
              <a:t>Cardiac</a:t>
            </a:r>
            <a:r>
              <a:rPr lang="pt-PT" sz="1600" b="1" dirty="0"/>
              <a:t> tumor: </a:t>
            </a:r>
            <a:r>
              <a:rPr lang="en-GB" sz="1600" b="0" i="0" u="none" strike="noStrike" baseline="0" dirty="0"/>
              <a:t>location</a:t>
            </a:r>
            <a:r>
              <a:rPr lang="en-GB" sz="1600" dirty="0"/>
              <a:t>, </a:t>
            </a:r>
            <a:r>
              <a:rPr lang="en-GB" sz="1600" b="0" i="0" u="none" strike="noStrike" baseline="0" dirty="0"/>
              <a:t>relationship to and potential involvement of surrounding cardiac structures</a:t>
            </a:r>
          </a:p>
          <a:p>
            <a:pPr algn="just">
              <a:spcAft>
                <a:spcPts val="1200"/>
              </a:spcAft>
            </a:pPr>
            <a:endParaRPr lang="pt-PT" dirty="0"/>
          </a:p>
        </p:txBody>
      </p:sp>
      <p:pic>
        <p:nvPicPr>
          <p:cNvPr id="29" name="Áudio 28">
            <a:hlinkClick r:id="" action="ppaction://media"/>
            <a:extLst>
              <a:ext uri="{FF2B5EF4-FFF2-40B4-BE49-F238E27FC236}">
                <a16:creationId xmlns:a16="http://schemas.microsoft.com/office/drawing/2014/main" id="{9F854A8F-99ED-525B-9A8B-8B4468FB360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57358719"/>
      </p:ext>
    </p:extLst>
  </p:cSld>
  <p:clrMapOvr>
    <a:masterClrMapping/>
  </p:clrMapOvr>
  <mc:AlternateContent xmlns:mc="http://schemas.openxmlformats.org/markup-compatibility/2006" xmlns:p14="http://schemas.microsoft.com/office/powerpoint/2010/main">
    <mc:Choice Requires="p14">
      <p:transition spd="slow" p14:dur="2000" advTm="9962"/>
    </mc:Choice>
    <mc:Fallback xmlns="">
      <p:transition spd="slow" advTm="9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5" name="CaixaDeTexto 4">
            <a:extLst>
              <a:ext uri="{FF2B5EF4-FFF2-40B4-BE49-F238E27FC236}">
                <a16:creationId xmlns:a16="http://schemas.microsoft.com/office/drawing/2014/main" id="{0581ECD5-0B10-411D-FE91-AA1CA5E9B313}"/>
              </a:ext>
            </a:extLst>
          </p:cNvPr>
          <p:cNvSpPr txBox="1"/>
          <p:nvPr/>
        </p:nvSpPr>
        <p:spPr>
          <a:xfrm>
            <a:off x="774723" y="997565"/>
            <a:ext cx="10412718" cy="2431435"/>
          </a:xfrm>
          <a:prstGeom prst="rect">
            <a:avLst/>
          </a:prstGeom>
          <a:noFill/>
        </p:spPr>
        <p:txBody>
          <a:bodyPr wrap="square" rtlCol="0">
            <a:spAutoFit/>
          </a:bodyPr>
          <a:lstStyle/>
          <a:p>
            <a:pPr>
              <a:spcAft>
                <a:spcPts val="1200"/>
              </a:spcAft>
            </a:pPr>
            <a:r>
              <a:rPr lang="en-GB" sz="2000" b="1" dirty="0">
                <a:solidFill>
                  <a:srgbClr val="C00000"/>
                </a:solidFill>
              </a:rPr>
              <a:t>Strengths</a:t>
            </a:r>
          </a:p>
          <a:p>
            <a:pPr marL="285750" indent="-285750">
              <a:spcAft>
                <a:spcPts val="1200"/>
              </a:spcAft>
              <a:buFont typeface="Arial" panose="020B0604020202020204" pitchFamily="34" charset="0"/>
              <a:buChar char="•"/>
            </a:pPr>
            <a:r>
              <a:rPr lang="en-US" sz="1600" dirty="0"/>
              <a:t>Rapid and readily available</a:t>
            </a:r>
          </a:p>
          <a:p>
            <a:pPr marL="285750" indent="-285750">
              <a:spcAft>
                <a:spcPts val="1200"/>
              </a:spcAft>
              <a:buFont typeface="Arial" panose="020B0604020202020204" pitchFamily="34" charset="0"/>
              <a:buChar char="•"/>
            </a:pPr>
            <a:r>
              <a:rPr lang="en-US" sz="1600" dirty="0"/>
              <a:t>Definitive evaluation of CAD with high negative predictive value</a:t>
            </a:r>
          </a:p>
          <a:p>
            <a:pPr marL="285750" indent="-285750">
              <a:spcAft>
                <a:spcPts val="1200"/>
              </a:spcAft>
              <a:buFont typeface="Arial" panose="020B0604020202020204" pitchFamily="34" charset="0"/>
              <a:buChar char="•"/>
            </a:pPr>
            <a:r>
              <a:rPr lang="en-US" sz="1600" dirty="0"/>
              <a:t>Noninvasive high-resolution anatomic evaluation</a:t>
            </a:r>
          </a:p>
          <a:p>
            <a:pPr marL="285750" indent="-285750">
              <a:spcAft>
                <a:spcPts val="1200"/>
              </a:spcAft>
              <a:buFont typeface="Arial" panose="020B0604020202020204" pitchFamily="34" charset="0"/>
              <a:buChar char="•"/>
            </a:pPr>
            <a:r>
              <a:rPr lang="en-US" sz="1600" dirty="0"/>
              <a:t>Calcium artery calcification  on non-gated CT performed in cancer patients may identify previously unknown CAD</a:t>
            </a:r>
          </a:p>
          <a:p>
            <a:endParaRPr lang="pt-PT" dirty="0"/>
          </a:p>
        </p:txBody>
      </p:sp>
      <p:sp>
        <p:nvSpPr>
          <p:cNvPr id="8" name="CaixaDeTexto 7">
            <a:extLst>
              <a:ext uri="{FF2B5EF4-FFF2-40B4-BE49-F238E27FC236}">
                <a16:creationId xmlns:a16="http://schemas.microsoft.com/office/drawing/2014/main" id="{A20B05C0-0EED-7923-EC61-04D721E0E1A9}"/>
              </a:ext>
            </a:extLst>
          </p:cNvPr>
          <p:cNvSpPr txBox="1"/>
          <p:nvPr/>
        </p:nvSpPr>
        <p:spPr>
          <a:xfrm>
            <a:off x="774723" y="3425870"/>
            <a:ext cx="10412718" cy="2431435"/>
          </a:xfrm>
          <a:prstGeom prst="rect">
            <a:avLst/>
          </a:prstGeom>
          <a:noFill/>
        </p:spPr>
        <p:txBody>
          <a:bodyPr wrap="square" rtlCol="0">
            <a:spAutoFit/>
          </a:bodyPr>
          <a:lstStyle/>
          <a:p>
            <a:pPr>
              <a:spcAft>
                <a:spcPts val="1200"/>
              </a:spcAft>
            </a:pPr>
            <a:r>
              <a:rPr lang="en-GB" sz="2000" b="1" dirty="0">
                <a:solidFill>
                  <a:srgbClr val="C00000"/>
                </a:solidFill>
              </a:rPr>
              <a:t>Limitations</a:t>
            </a:r>
          </a:p>
          <a:p>
            <a:pPr marL="285750" indent="-285750">
              <a:spcAft>
                <a:spcPts val="1200"/>
              </a:spcAft>
              <a:buFont typeface="Arial" panose="020B0604020202020204" pitchFamily="34" charset="0"/>
              <a:buChar char="•"/>
            </a:pPr>
            <a:r>
              <a:rPr lang="en-US" sz="1600" dirty="0"/>
              <a:t>Radiation exposure</a:t>
            </a:r>
          </a:p>
          <a:p>
            <a:pPr marL="285750" indent="-285750">
              <a:spcAft>
                <a:spcPts val="1200"/>
              </a:spcAft>
              <a:buFont typeface="Arial" panose="020B0604020202020204" pitchFamily="34" charset="0"/>
              <a:buChar char="•"/>
            </a:pPr>
            <a:r>
              <a:rPr lang="en-US" sz="1600" dirty="0"/>
              <a:t>Iodinated contrast may limit use in advanced renal insufficiency or contrast allergy</a:t>
            </a:r>
          </a:p>
          <a:p>
            <a:pPr marL="285750" indent="-285750">
              <a:spcAft>
                <a:spcPts val="1200"/>
              </a:spcAft>
              <a:buFont typeface="Arial" panose="020B0604020202020204" pitchFamily="34" charset="0"/>
              <a:buChar char="•"/>
            </a:pPr>
            <a:r>
              <a:rPr lang="en-US" sz="1600" dirty="0"/>
              <a:t>Significant calcification may preclude severity accurate assessment coronary lesions </a:t>
            </a:r>
          </a:p>
          <a:p>
            <a:pPr marL="285750" indent="-285750">
              <a:spcAft>
                <a:spcPts val="1200"/>
              </a:spcAft>
              <a:buFont typeface="Arial" panose="020B0604020202020204" pitchFamily="34" charset="0"/>
              <a:buChar char="•"/>
            </a:pPr>
            <a:r>
              <a:rPr lang="en-US" sz="1600" dirty="0"/>
              <a:t>Tachycardia and arrhythmia may limit image quality</a:t>
            </a:r>
          </a:p>
          <a:p>
            <a:pPr marL="285750" indent="-285750">
              <a:spcAft>
                <a:spcPts val="1200"/>
              </a:spcAft>
              <a:buFont typeface="Arial" panose="020B0604020202020204" pitchFamily="34" charset="0"/>
              <a:buChar char="•"/>
            </a:pPr>
            <a:endParaRPr lang="pt-PT" dirty="0"/>
          </a:p>
        </p:txBody>
      </p:sp>
      <p:sp>
        <p:nvSpPr>
          <p:cNvPr id="12" name="Retângulo 11">
            <a:extLst>
              <a:ext uri="{FF2B5EF4-FFF2-40B4-BE49-F238E27FC236}">
                <a16:creationId xmlns:a16="http://schemas.microsoft.com/office/drawing/2014/main" id="{D0E942C6-2053-585B-525D-F711BC1E083A}"/>
              </a:ext>
            </a:extLst>
          </p:cNvPr>
          <p:cNvSpPr/>
          <p:nvPr/>
        </p:nvSpPr>
        <p:spPr>
          <a:xfrm>
            <a:off x="0" y="338959"/>
            <a:ext cx="2777337" cy="331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113773DC-7D81-E972-A5A6-E406009D77F5}"/>
              </a:ext>
            </a:extLst>
          </p:cNvPr>
          <p:cNvSpPr>
            <a:spLocks noGrp="1"/>
          </p:cNvSpPr>
          <p:nvPr>
            <p:ph type="title"/>
          </p:nvPr>
        </p:nvSpPr>
        <p:spPr>
          <a:xfrm>
            <a:off x="2855569" y="183515"/>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CT</a:t>
            </a:r>
          </a:p>
        </p:txBody>
      </p:sp>
      <p:pic>
        <p:nvPicPr>
          <p:cNvPr id="68" name="Áudio 67">
            <a:hlinkClick r:id="" action="ppaction://media"/>
            <a:extLst>
              <a:ext uri="{FF2B5EF4-FFF2-40B4-BE49-F238E27FC236}">
                <a16:creationId xmlns:a16="http://schemas.microsoft.com/office/drawing/2014/main" id="{7997F956-DFF8-EF87-FE5A-DD93121A0C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0618753"/>
      </p:ext>
    </p:extLst>
  </p:cSld>
  <p:clrMapOvr>
    <a:masterClrMapping/>
  </p:clrMapOvr>
  <mc:AlternateContent xmlns:mc="http://schemas.openxmlformats.org/markup-compatibility/2006">
    <mc:Choice xmlns:p14="http://schemas.microsoft.com/office/powerpoint/2010/main" Requires="p14">
      <p:transition spd="slow" p14:dur="2000" advTm="38340"/>
    </mc:Choice>
    <mc:Fallback>
      <p:transition spd="slow" advTm="38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13" name="Title 1">
            <a:extLst>
              <a:ext uri="{FF2B5EF4-FFF2-40B4-BE49-F238E27FC236}">
                <a16:creationId xmlns:a16="http://schemas.microsoft.com/office/drawing/2014/main" id="{113773DC-7D81-E972-A5A6-E406009D77F5}"/>
              </a:ext>
            </a:extLst>
          </p:cNvPr>
          <p:cNvSpPr>
            <a:spLocks noGrp="1"/>
          </p:cNvSpPr>
          <p:nvPr>
            <p:ph type="title"/>
          </p:nvPr>
        </p:nvSpPr>
        <p:spPr>
          <a:xfrm>
            <a:off x="2874619" y="195361"/>
            <a:ext cx="4460631" cy="699113"/>
          </a:xfrm>
        </p:spPr>
        <p:txBody>
          <a:bodyPr>
            <a:normAutofit/>
          </a:bodyPr>
          <a:lstStyle/>
          <a:p>
            <a:r>
              <a:rPr lang="en-US" sz="2200" b="1" dirty="0">
                <a:latin typeface="Biome Light" panose="020B0303030204020804" pitchFamily="34" charset="0"/>
                <a:cs typeface="Biome Light" panose="020B0303030204020804" pitchFamily="34" charset="0"/>
              </a:rPr>
              <a:t>Multimodality Imaging</a:t>
            </a:r>
          </a:p>
        </p:txBody>
      </p:sp>
      <p:sp>
        <p:nvSpPr>
          <p:cNvPr id="2" name="CaixaDeTexto 1">
            <a:extLst>
              <a:ext uri="{FF2B5EF4-FFF2-40B4-BE49-F238E27FC236}">
                <a16:creationId xmlns:a16="http://schemas.microsoft.com/office/drawing/2014/main" id="{15B31AE5-979D-AC42-37DA-1BD209079270}"/>
              </a:ext>
            </a:extLst>
          </p:cNvPr>
          <p:cNvSpPr txBox="1"/>
          <p:nvPr/>
        </p:nvSpPr>
        <p:spPr>
          <a:xfrm>
            <a:off x="623392" y="853678"/>
            <a:ext cx="8136904" cy="430887"/>
          </a:xfrm>
          <a:prstGeom prst="rect">
            <a:avLst/>
          </a:prstGeom>
          <a:noFill/>
        </p:spPr>
        <p:txBody>
          <a:bodyPr wrap="square" rtlCol="0">
            <a:spAutoFit/>
          </a:bodyPr>
          <a:lstStyle/>
          <a:p>
            <a:r>
              <a:rPr lang="pt-PT" sz="2200" b="1" dirty="0">
                <a:ea typeface="Roboto" panose="02000000000000000000" pitchFamily="2" charset="0"/>
              </a:rPr>
              <a:t>Take </a:t>
            </a:r>
            <a:r>
              <a:rPr lang="pt-PT" sz="2200" b="1" dirty="0" err="1">
                <a:ea typeface="Roboto" panose="02000000000000000000" pitchFamily="2" charset="0"/>
              </a:rPr>
              <a:t>home</a:t>
            </a:r>
            <a:r>
              <a:rPr lang="pt-PT" sz="2200" b="1" dirty="0">
                <a:ea typeface="Roboto" panose="02000000000000000000" pitchFamily="2" charset="0"/>
              </a:rPr>
              <a:t> </a:t>
            </a:r>
            <a:r>
              <a:rPr lang="pt-PT" sz="2200" b="1" dirty="0" err="1">
                <a:ea typeface="Roboto" panose="02000000000000000000" pitchFamily="2" charset="0"/>
              </a:rPr>
              <a:t>messages</a:t>
            </a:r>
            <a:endParaRPr lang="en-GB" sz="2200" b="1" dirty="0">
              <a:ea typeface="Roboto" panose="02000000000000000000" pitchFamily="2" charset="0"/>
            </a:endParaRPr>
          </a:p>
        </p:txBody>
      </p:sp>
      <p:sp>
        <p:nvSpPr>
          <p:cNvPr id="3" name="CaixaDeTexto 2">
            <a:extLst>
              <a:ext uri="{FF2B5EF4-FFF2-40B4-BE49-F238E27FC236}">
                <a16:creationId xmlns:a16="http://schemas.microsoft.com/office/drawing/2014/main" id="{EF4AD7A8-1DEE-2772-543E-7B12EA212C8F}"/>
              </a:ext>
            </a:extLst>
          </p:cNvPr>
          <p:cNvSpPr txBox="1"/>
          <p:nvPr/>
        </p:nvSpPr>
        <p:spPr>
          <a:xfrm>
            <a:off x="623392" y="1552791"/>
            <a:ext cx="10768508" cy="4016484"/>
          </a:xfrm>
          <a:prstGeom prst="rect">
            <a:avLst/>
          </a:prstGeom>
          <a:noFill/>
        </p:spPr>
        <p:txBody>
          <a:bodyPr wrap="square" rtlCol="0">
            <a:spAutoFit/>
          </a:bodyPr>
          <a:lstStyle/>
          <a:p>
            <a:pPr marL="285750" indent="-285750" algn="just">
              <a:spcBef>
                <a:spcPts val="3000"/>
              </a:spcBef>
              <a:buFont typeface="Wingdings" panose="05000000000000000000" pitchFamily="2" charset="2"/>
              <a:buChar char="ü"/>
            </a:pPr>
            <a:r>
              <a:rPr lang="en-US" b="1" dirty="0">
                <a:effectLst/>
                <a:latin typeface="Calibri" panose="020F0502020204030204" pitchFamily="34" charset="0"/>
                <a:ea typeface="Calibri" panose="020F0502020204030204" pitchFamily="34" charset="0"/>
                <a:cs typeface="Times New Roman" panose="02020603050405020304" pitchFamily="18" charset="0"/>
              </a:rPr>
              <a:t>Cardiac magnetic resonance </a:t>
            </a:r>
            <a:r>
              <a:rPr lang="en-US" dirty="0">
                <a:effectLst/>
                <a:latin typeface="Calibri" panose="020F0502020204030204" pitchFamily="34" charset="0"/>
                <a:ea typeface="Calibri" panose="020F0502020204030204" pitchFamily="34" charset="0"/>
                <a:cs typeface="Times New Roman" panose="02020603050405020304" pitchFamily="18" charset="0"/>
              </a:rPr>
              <a:t>is a versatile imaging method that proficiently evaluates all cardiac structures that may be affected by cancer therapeutic agents. </a:t>
            </a:r>
          </a:p>
          <a:p>
            <a:pPr marL="285750" indent="-285750" algn="just">
              <a:spcBef>
                <a:spcPts val="3000"/>
              </a:spcBef>
              <a:buFont typeface="Wingdings" panose="05000000000000000000" pitchFamily="2" charset="2"/>
              <a:buChar char="ü"/>
            </a:pPr>
            <a:r>
              <a:rPr lang="en-US" b="1" dirty="0">
                <a:latin typeface="Calibri" panose="020F0502020204030204" pitchFamily="34" charset="0"/>
                <a:ea typeface="Calibri" panose="020F0502020204030204" pitchFamily="34" charset="0"/>
                <a:cs typeface="Times New Roman" panose="02020603050405020304" pitchFamily="18" charset="0"/>
              </a:rPr>
              <a:t>Cardiac CT </a:t>
            </a:r>
            <a:r>
              <a:rPr lang="en-US" dirty="0">
                <a:latin typeface="Calibri" panose="020F0502020204030204" pitchFamily="34" charset="0"/>
                <a:ea typeface="Calibri" panose="020F0502020204030204" pitchFamily="34" charset="0"/>
                <a:cs typeface="Times New Roman" panose="02020603050405020304" pitchFamily="18" charset="0"/>
              </a:rPr>
              <a:t>provides complimentary information and has a fundamental role in the anatomical evaluation of the coronary arteries.</a:t>
            </a:r>
          </a:p>
          <a:p>
            <a:pPr marL="285750" indent="-285750" algn="just">
              <a:spcBef>
                <a:spcPts val="3000"/>
              </a:spcBef>
              <a:buFont typeface="Wingdings" panose="05000000000000000000" pitchFamily="2" charset="2"/>
              <a:buChar char="ü"/>
            </a:pPr>
            <a:r>
              <a:rPr lang="en-US" dirty="0">
                <a:latin typeface="Calibri" panose="020F0502020204030204" pitchFamily="34" charset="0"/>
                <a:ea typeface="Calibri" panose="020F0502020204030204" pitchFamily="34" charset="0"/>
                <a:cs typeface="Times New Roman" panose="02020603050405020304" pitchFamily="18" charset="0"/>
              </a:rPr>
              <a:t>R</a:t>
            </a:r>
            <a:r>
              <a:rPr lang="en-US" dirty="0">
                <a:effectLst/>
                <a:latin typeface="Calibri" panose="020F0502020204030204" pitchFamily="34" charset="0"/>
                <a:ea typeface="Calibri" panose="020F0502020204030204" pitchFamily="34" charset="0"/>
                <a:cs typeface="Times New Roman" panose="02020603050405020304" pitchFamily="18" charset="0"/>
              </a:rPr>
              <a:t>emarkable advances in the assessment of cardiotoxicity by these techniques have paralleled the  development of newer therapies and improved prognosis in cancer patients. </a:t>
            </a:r>
          </a:p>
          <a:p>
            <a:pPr marL="285750" indent="-285750" algn="just">
              <a:spcBef>
                <a:spcPts val="3000"/>
              </a:spcBef>
              <a:buFont typeface="Wingdings" panose="05000000000000000000" pitchFamily="2" charset="2"/>
              <a:buChar char="ü"/>
            </a:pPr>
            <a:r>
              <a:rPr lang="en-US" dirty="0">
                <a:latin typeface="Calibri" panose="020F0502020204030204" pitchFamily="34" charset="0"/>
                <a:ea typeface="Calibri" panose="020F0502020204030204" pitchFamily="34" charset="0"/>
                <a:cs typeface="Times New Roman" panose="02020603050405020304" pitchFamily="18" charset="0"/>
              </a:rPr>
              <a:t>Leveraging the strength of each</a:t>
            </a:r>
            <a:r>
              <a:rPr lang="en-US" dirty="0">
                <a:effectLst/>
                <a:latin typeface="Calibri" panose="020F0502020204030204" pitchFamily="34" charset="0"/>
                <a:ea typeface="Calibri" panose="020F0502020204030204" pitchFamily="34" charset="0"/>
                <a:cs typeface="Times New Roman" panose="02020603050405020304" pitchFamily="18" charset="0"/>
              </a:rPr>
              <a:t> imaging technique will fill our current gaps in knowledge and answer some of the unmet needs in a complex field that is growing exponentially.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b="0" i="0" u="none" strike="noStrike" baseline="0" dirty="0"/>
          </a:p>
          <a:p>
            <a:pPr marL="285750" indent="-285750">
              <a:buFont typeface="Arial" panose="020B0604020202020204" pitchFamily="34" charset="0"/>
              <a:buChar char="•"/>
            </a:pPr>
            <a:endParaRPr lang="en-GB" dirty="0"/>
          </a:p>
        </p:txBody>
      </p:sp>
      <p:sp>
        <p:nvSpPr>
          <p:cNvPr id="5" name="Retângulo 4">
            <a:extLst>
              <a:ext uri="{FF2B5EF4-FFF2-40B4-BE49-F238E27FC236}">
                <a16:creationId xmlns:a16="http://schemas.microsoft.com/office/drawing/2014/main" id="{0BB52B88-B610-F0F5-B477-6C83A95C931E}"/>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5">
            <a:extLst>
              <a:ext uri="{FF2B5EF4-FFF2-40B4-BE49-F238E27FC236}">
                <a16:creationId xmlns:a16="http://schemas.microsoft.com/office/drawing/2014/main" id="{46C54D21-2BD4-A87D-1B51-8C1D905366C6}"/>
              </a:ext>
            </a:extLst>
          </p:cNvPr>
          <p:cNvSpPr/>
          <p:nvPr/>
        </p:nvSpPr>
        <p:spPr>
          <a:xfrm>
            <a:off x="734292" y="338959"/>
            <a:ext cx="2043046" cy="331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Áudio 64">
            <a:hlinkClick r:id="" action="ppaction://media"/>
            <a:extLst>
              <a:ext uri="{FF2B5EF4-FFF2-40B4-BE49-F238E27FC236}">
                <a16:creationId xmlns:a16="http://schemas.microsoft.com/office/drawing/2014/main" id="{6CC9BC43-FD8A-13D4-506D-3DCA928EB8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97432185"/>
      </p:ext>
    </p:extLst>
  </p:cSld>
  <p:clrMapOvr>
    <a:masterClrMapping/>
  </p:clrMapOvr>
  <mc:AlternateContent xmlns:mc="http://schemas.openxmlformats.org/markup-compatibility/2006" xmlns:p14="http://schemas.microsoft.com/office/powerpoint/2010/main">
    <mc:Choice Requires="p14">
      <p:transition spd="slow" p14:dur="2000" advTm="23080"/>
    </mc:Choice>
    <mc:Fallback xmlns="">
      <p:transition spd="slow" advTm="23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3"/>
          <a:stretch>
            <a:fillRect/>
          </a:stretch>
        </p:blipFill>
        <p:spPr>
          <a:xfrm>
            <a:off x="518985" y="5548184"/>
            <a:ext cx="2258352" cy="998561"/>
          </a:xfrm>
          <a:prstGeom prst="rect">
            <a:avLst/>
          </a:prstGeom>
        </p:spPr>
      </p:pic>
      <p:sp>
        <p:nvSpPr>
          <p:cNvPr id="13" name="Title 1">
            <a:extLst>
              <a:ext uri="{FF2B5EF4-FFF2-40B4-BE49-F238E27FC236}">
                <a16:creationId xmlns:a16="http://schemas.microsoft.com/office/drawing/2014/main" id="{113773DC-7D81-E972-A5A6-E406009D77F5}"/>
              </a:ext>
            </a:extLst>
          </p:cNvPr>
          <p:cNvSpPr>
            <a:spLocks noGrp="1"/>
          </p:cNvSpPr>
          <p:nvPr>
            <p:ph type="title"/>
          </p:nvPr>
        </p:nvSpPr>
        <p:spPr>
          <a:xfrm>
            <a:off x="2855569" y="176712"/>
            <a:ext cx="4460631" cy="699113"/>
          </a:xfrm>
        </p:spPr>
        <p:txBody>
          <a:bodyPr>
            <a:normAutofit/>
          </a:bodyPr>
          <a:lstStyle/>
          <a:p>
            <a:r>
              <a:rPr lang="en-US" sz="2200" b="1" dirty="0">
                <a:latin typeface="Biome Light" panose="020B0303030204020804" pitchFamily="34" charset="0"/>
                <a:cs typeface="Biome Light" panose="020B0303030204020804" pitchFamily="34" charset="0"/>
              </a:rPr>
              <a:t>Multimodality Imaging</a:t>
            </a:r>
          </a:p>
        </p:txBody>
      </p:sp>
      <p:sp>
        <p:nvSpPr>
          <p:cNvPr id="2" name="CaixaDeTexto 1">
            <a:extLst>
              <a:ext uri="{FF2B5EF4-FFF2-40B4-BE49-F238E27FC236}">
                <a16:creationId xmlns:a16="http://schemas.microsoft.com/office/drawing/2014/main" id="{15B31AE5-979D-AC42-37DA-1BD209079270}"/>
              </a:ext>
            </a:extLst>
          </p:cNvPr>
          <p:cNvSpPr txBox="1"/>
          <p:nvPr/>
        </p:nvSpPr>
        <p:spPr>
          <a:xfrm>
            <a:off x="623392" y="853678"/>
            <a:ext cx="8136904" cy="430887"/>
          </a:xfrm>
          <a:prstGeom prst="rect">
            <a:avLst/>
          </a:prstGeom>
          <a:noFill/>
        </p:spPr>
        <p:txBody>
          <a:bodyPr wrap="square" rtlCol="0">
            <a:spAutoFit/>
          </a:bodyPr>
          <a:lstStyle/>
          <a:p>
            <a:r>
              <a:rPr lang="pt-PT" sz="2200" b="1" dirty="0" err="1">
                <a:ea typeface="Roboto" panose="02000000000000000000" pitchFamily="2" charset="0"/>
              </a:rPr>
              <a:t>Suggested</a:t>
            </a:r>
            <a:r>
              <a:rPr lang="pt-PT" sz="2200" b="1" dirty="0">
                <a:ea typeface="Roboto" panose="02000000000000000000" pitchFamily="2" charset="0"/>
              </a:rPr>
              <a:t> Reading </a:t>
            </a:r>
            <a:endParaRPr lang="en-GB" sz="2200" b="1" dirty="0">
              <a:ea typeface="Roboto" panose="02000000000000000000" pitchFamily="2" charset="0"/>
            </a:endParaRPr>
          </a:p>
        </p:txBody>
      </p:sp>
      <p:sp>
        <p:nvSpPr>
          <p:cNvPr id="3" name="CaixaDeTexto 2">
            <a:extLst>
              <a:ext uri="{FF2B5EF4-FFF2-40B4-BE49-F238E27FC236}">
                <a16:creationId xmlns:a16="http://schemas.microsoft.com/office/drawing/2014/main" id="{EF4AD7A8-1DEE-2772-543E-7B12EA212C8F}"/>
              </a:ext>
            </a:extLst>
          </p:cNvPr>
          <p:cNvSpPr txBox="1"/>
          <p:nvPr/>
        </p:nvSpPr>
        <p:spPr>
          <a:xfrm>
            <a:off x="623392" y="1552791"/>
            <a:ext cx="10490922" cy="3600986"/>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err="1">
                <a:effectLst/>
                <a:ea typeface="Calibri" panose="020F0502020204030204" pitchFamily="34" charset="0"/>
                <a:cs typeface="Times New Roman" panose="02020603050405020304" pitchFamily="18" charset="0"/>
              </a:rPr>
              <a:t>Baldassarre</a:t>
            </a:r>
            <a:r>
              <a:rPr lang="en-GB" sz="1400" dirty="0">
                <a:effectLst/>
                <a:ea typeface="Calibri" panose="020F0502020204030204" pitchFamily="34" charset="0"/>
                <a:cs typeface="Times New Roman" panose="02020603050405020304" pitchFamily="18" charset="0"/>
              </a:rPr>
              <a:t> LA, Ganatra S, Lopez-</a:t>
            </a:r>
            <a:r>
              <a:rPr lang="en-GB" sz="1400" dirty="0" err="1">
                <a:effectLst/>
                <a:ea typeface="Calibri" panose="020F0502020204030204" pitchFamily="34" charset="0"/>
                <a:cs typeface="Times New Roman" panose="02020603050405020304" pitchFamily="18" charset="0"/>
              </a:rPr>
              <a:t>Mattei</a:t>
            </a:r>
            <a:r>
              <a:rPr lang="en-GB" sz="1400" dirty="0">
                <a:effectLst/>
                <a:ea typeface="Calibri" panose="020F0502020204030204" pitchFamily="34" charset="0"/>
                <a:cs typeface="Times New Roman" panose="02020603050405020304" pitchFamily="18" charset="0"/>
              </a:rPr>
              <a:t> J, Yang EH, Zaha VG, Wong TC, et al; ACC Cardio-Oncology and the ACC Imaging Councils. </a:t>
            </a:r>
            <a:r>
              <a:rPr lang="en-GB" sz="1400" b="1" dirty="0">
                <a:effectLst/>
                <a:ea typeface="Calibri" panose="020F0502020204030204" pitchFamily="34" charset="0"/>
                <a:cs typeface="Times New Roman" panose="02020603050405020304" pitchFamily="18" charset="0"/>
              </a:rPr>
              <a:t>Advances in Multimodality Imaging in Cardio-Oncology: JACC State-of-the-Art Review. </a:t>
            </a:r>
            <a:r>
              <a:rPr lang="en-GB" sz="1400" dirty="0">
                <a:effectLst/>
                <a:ea typeface="Calibri" panose="020F0502020204030204" pitchFamily="34" charset="0"/>
                <a:cs typeface="Times New Roman" panose="02020603050405020304" pitchFamily="18" charset="0"/>
              </a:rPr>
              <a:t>J Am Coll </a:t>
            </a:r>
            <a:r>
              <a:rPr lang="en-GB" sz="1400" dirty="0" err="1">
                <a:effectLst/>
                <a:ea typeface="Calibri" panose="020F0502020204030204" pitchFamily="34" charset="0"/>
                <a:cs typeface="Times New Roman" panose="02020603050405020304" pitchFamily="18" charset="0"/>
              </a:rPr>
              <a:t>Cardiol</a:t>
            </a:r>
            <a:r>
              <a:rPr lang="en-GB" sz="1400" dirty="0">
                <a:effectLst/>
                <a:ea typeface="Calibri" panose="020F0502020204030204" pitchFamily="34" charset="0"/>
                <a:cs typeface="Times New Roman" panose="02020603050405020304" pitchFamily="18" charset="0"/>
              </a:rPr>
              <a:t>. 2022;80(16):1560-1578. </a:t>
            </a:r>
          </a:p>
          <a:p>
            <a:pPr algn="just"/>
            <a:endParaRPr lang="en-GB" sz="1400" dirty="0">
              <a:effectLst/>
              <a:ea typeface="Calibri" panose="020F0502020204030204" pitchFamily="34" charset="0"/>
              <a:cs typeface="Times New Roman" panose="02020603050405020304" pitchFamily="18" charset="0"/>
            </a:endParaRPr>
          </a:p>
          <a:p>
            <a:pPr algn="just"/>
            <a:endParaRPr lang="en-GB" sz="1400" dirty="0">
              <a:effectLs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effectLst/>
                <a:ea typeface="Calibri" panose="020F0502020204030204" pitchFamily="34" charset="0"/>
                <a:cs typeface="Times New Roman" panose="02020603050405020304" pitchFamily="18" charset="0"/>
              </a:rPr>
              <a:t>Saunderson CED, Plein S, </a:t>
            </a:r>
            <a:r>
              <a:rPr lang="en-GB" sz="1400" dirty="0" err="1">
                <a:effectLst/>
                <a:ea typeface="Calibri" panose="020F0502020204030204" pitchFamily="34" charset="0"/>
                <a:cs typeface="Times New Roman" panose="02020603050405020304" pitchFamily="18" charset="0"/>
              </a:rPr>
              <a:t>Manisty</a:t>
            </a:r>
            <a:r>
              <a:rPr lang="en-GB" sz="1400" dirty="0">
                <a:effectLst/>
                <a:ea typeface="Calibri" panose="020F0502020204030204" pitchFamily="34" charset="0"/>
                <a:cs typeface="Times New Roman" panose="02020603050405020304" pitchFamily="18" charset="0"/>
              </a:rPr>
              <a:t> CH. </a:t>
            </a:r>
            <a:r>
              <a:rPr lang="en-GB" sz="1400" b="1" dirty="0">
                <a:effectLst/>
                <a:ea typeface="Calibri" panose="020F0502020204030204" pitchFamily="34" charset="0"/>
                <a:cs typeface="Times New Roman" panose="02020603050405020304" pitchFamily="18" charset="0"/>
              </a:rPr>
              <a:t>Role of cardiovascular magnetic resonance imaging in cardio-oncology. </a:t>
            </a:r>
            <a:r>
              <a:rPr lang="en-GB" sz="1400" dirty="0" err="1">
                <a:effectLst/>
                <a:ea typeface="Calibri" panose="020F0502020204030204" pitchFamily="34" charset="0"/>
                <a:cs typeface="Times New Roman" panose="02020603050405020304" pitchFamily="18" charset="0"/>
              </a:rPr>
              <a:t>Eur</a:t>
            </a:r>
            <a:r>
              <a:rPr lang="en-GB" sz="1400" dirty="0">
                <a:effectLst/>
                <a:ea typeface="Calibri" panose="020F0502020204030204" pitchFamily="34" charset="0"/>
                <a:cs typeface="Times New Roman" panose="02020603050405020304" pitchFamily="18" charset="0"/>
              </a:rPr>
              <a:t> Heart J Cardiovasc Imaging. 2021 Mar 22;22(4):383-396. </a:t>
            </a:r>
          </a:p>
          <a:p>
            <a:pPr marL="285750" indent="-285750" algn="just">
              <a:buFont typeface="Arial" panose="020B0604020202020204" pitchFamily="34" charset="0"/>
              <a:buChar char="•"/>
            </a:pPr>
            <a:endParaRPr lang="en-GB" sz="1400" dirty="0">
              <a:effectLs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GB" sz="1400" b="0" i="0" dirty="0">
              <a:solidFill>
                <a:srgbClr val="212121"/>
              </a:solidFill>
              <a:cs typeface="Times New Roman" panose="02020603050405020304" pitchFamily="18" charset="0"/>
            </a:endParaRPr>
          </a:p>
          <a:p>
            <a:pPr marL="285750" indent="-285750" algn="just">
              <a:buFont typeface="Arial" panose="020B0604020202020204" pitchFamily="34" charset="0"/>
              <a:buChar char="•"/>
            </a:pPr>
            <a:r>
              <a:rPr lang="en-GB" sz="1400" b="0" i="0" dirty="0" err="1">
                <a:solidFill>
                  <a:srgbClr val="212121"/>
                </a:solidFill>
                <a:effectLst/>
              </a:rPr>
              <a:t>Rosmini</a:t>
            </a:r>
            <a:r>
              <a:rPr lang="en-GB" sz="1400" b="0" i="0" dirty="0">
                <a:solidFill>
                  <a:srgbClr val="212121"/>
                </a:solidFill>
                <a:effectLst/>
              </a:rPr>
              <a:t> S, Aggarwal A, Chen DH, Conibear J, Davies CL, Dey AK, Edwards P, Guha A, Ghosh AK. </a:t>
            </a:r>
            <a:r>
              <a:rPr lang="en-GB" sz="1400" b="1" i="0" dirty="0">
                <a:solidFill>
                  <a:srgbClr val="212121"/>
                </a:solidFill>
                <a:effectLst/>
              </a:rPr>
              <a:t>Cardiac computed tomography in cardio-oncology: an update on recent clinical applications. </a:t>
            </a:r>
            <a:r>
              <a:rPr lang="en-GB" sz="1400" b="0" i="0" dirty="0" err="1">
                <a:solidFill>
                  <a:srgbClr val="212121"/>
                </a:solidFill>
                <a:effectLst/>
              </a:rPr>
              <a:t>Eur</a:t>
            </a:r>
            <a:r>
              <a:rPr lang="en-GB" sz="1400" b="0" i="0" dirty="0">
                <a:solidFill>
                  <a:srgbClr val="212121"/>
                </a:solidFill>
                <a:effectLst/>
              </a:rPr>
              <a:t> Heart J Cardiovasc Imaging. 2021 Mar 22;22(4):397-405.</a:t>
            </a:r>
          </a:p>
          <a:p>
            <a:pPr marL="285750" indent="-285750" algn="just">
              <a:buFont typeface="Arial" panose="020B0604020202020204" pitchFamily="34" charset="0"/>
              <a:buChar char="•"/>
            </a:pPr>
            <a:endParaRPr lang="en-GB" sz="1400" dirty="0">
              <a:effectLs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GB" sz="1400" dirty="0">
              <a:effectLs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effectLst/>
                <a:ea typeface="Calibri" panose="020F0502020204030204" pitchFamily="34" charset="0"/>
                <a:cs typeface="Times New Roman" panose="02020603050405020304" pitchFamily="18" charset="0"/>
              </a:rPr>
              <a:t>Lyon AR, López-Fernández T, Couch LS, </a:t>
            </a:r>
            <a:r>
              <a:rPr lang="en-GB" sz="1400" dirty="0" err="1">
                <a:effectLst/>
                <a:ea typeface="Calibri" panose="020F0502020204030204" pitchFamily="34" charset="0"/>
                <a:cs typeface="Times New Roman" panose="02020603050405020304" pitchFamily="18" charset="0"/>
              </a:rPr>
              <a:t>Asteggiano</a:t>
            </a:r>
            <a:r>
              <a:rPr lang="en-GB" sz="1400" dirty="0">
                <a:effectLst/>
                <a:ea typeface="Calibri" panose="020F0502020204030204" pitchFamily="34" charset="0"/>
                <a:cs typeface="Times New Roman" panose="02020603050405020304" pitchFamily="18" charset="0"/>
              </a:rPr>
              <a:t> R, Aznar MC, </a:t>
            </a:r>
            <a:r>
              <a:rPr lang="en-GB" sz="1400" dirty="0" err="1">
                <a:effectLst/>
                <a:ea typeface="Calibri" panose="020F0502020204030204" pitchFamily="34" charset="0"/>
                <a:cs typeface="Times New Roman" panose="02020603050405020304" pitchFamily="18" charset="0"/>
              </a:rPr>
              <a:t>Bergler</a:t>
            </a:r>
            <a:r>
              <a:rPr lang="en-GB" sz="1400" dirty="0">
                <a:effectLst/>
                <a:ea typeface="Calibri" panose="020F0502020204030204" pitchFamily="34" charset="0"/>
                <a:cs typeface="Times New Roman" panose="02020603050405020304" pitchFamily="18" charset="0"/>
              </a:rPr>
              <a:t>-Klein J, et al. </a:t>
            </a:r>
            <a:r>
              <a:rPr lang="en-GB" sz="1400" b="1" dirty="0">
                <a:effectLst/>
                <a:ea typeface="Calibri" panose="020F0502020204030204" pitchFamily="34" charset="0"/>
                <a:cs typeface="Times New Roman" panose="02020603050405020304" pitchFamily="18" charset="0"/>
              </a:rPr>
              <a:t>2022 ESC Guidelines on cardio-oncology </a:t>
            </a:r>
            <a:r>
              <a:rPr lang="en-GB" sz="1400" dirty="0">
                <a:effectLst/>
                <a:ea typeface="Calibri" panose="020F0502020204030204" pitchFamily="34" charset="0"/>
                <a:cs typeface="Times New Roman" panose="02020603050405020304" pitchFamily="18" charset="0"/>
              </a:rPr>
              <a:t>developed in collaboration with the European </a:t>
            </a:r>
            <a:r>
              <a:rPr lang="en-GB" sz="1400" dirty="0" err="1">
                <a:effectLst/>
                <a:ea typeface="Calibri" panose="020F0502020204030204" pitchFamily="34" charset="0"/>
                <a:cs typeface="Times New Roman" panose="02020603050405020304" pitchFamily="18" charset="0"/>
              </a:rPr>
              <a:t>Hematology</a:t>
            </a:r>
            <a:r>
              <a:rPr lang="en-GB" sz="1400" dirty="0">
                <a:effectLst/>
                <a:ea typeface="Calibri" panose="020F0502020204030204" pitchFamily="34" charset="0"/>
                <a:cs typeface="Times New Roman" panose="02020603050405020304" pitchFamily="18" charset="0"/>
              </a:rPr>
              <a:t> Association (EHA), the European Society for Therapeutic Radiology and Oncology (ESTRO) and the International Cardio-Oncology Society (IC-OS). </a:t>
            </a:r>
            <a:r>
              <a:rPr lang="en-GB" sz="1400" dirty="0" err="1">
                <a:effectLst/>
                <a:ea typeface="Calibri" panose="020F0502020204030204" pitchFamily="34" charset="0"/>
                <a:cs typeface="Times New Roman" panose="02020603050405020304" pitchFamily="18" charset="0"/>
              </a:rPr>
              <a:t>Eur</a:t>
            </a:r>
            <a:r>
              <a:rPr lang="en-GB" sz="1400" dirty="0">
                <a:effectLst/>
                <a:ea typeface="Calibri" panose="020F0502020204030204" pitchFamily="34" charset="0"/>
                <a:cs typeface="Times New Roman" panose="02020603050405020304" pitchFamily="18" charset="0"/>
              </a:rPr>
              <a:t> Hear journal Cardiovasc Imaging. 2022;23(10):e333–465.</a:t>
            </a:r>
          </a:p>
          <a:p>
            <a:pPr marL="285750" indent="-285750">
              <a:buFont typeface="Arial" panose="020B0604020202020204" pitchFamily="34" charset="0"/>
              <a:buChar char="•"/>
            </a:pPr>
            <a:endParaRPr lang="en-GB" dirty="0"/>
          </a:p>
        </p:txBody>
      </p:sp>
      <p:sp>
        <p:nvSpPr>
          <p:cNvPr id="5" name="Retângulo 4">
            <a:extLst>
              <a:ext uri="{FF2B5EF4-FFF2-40B4-BE49-F238E27FC236}">
                <a16:creationId xmlns:a16="http://schemas.microsoft.com/office/drawing/2014/main" id="{A7129ABA-41FD-7564-6791-4DCBB11A91D9}"/>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5">
            <a:extLst>
              <a:ext uri="{FF2B5EF4-FFF2-40B4-BE49-F238E27FC236}">
                <a16:creationId xmlns:a16="http://schemas.microsoft.com/office/drawing/2014/main" id="{D675D2A6-9AEB-572B-F16D-86F73A089FBA}"/>
              </a:ext>
            </a:extLst>
          </p:cNvPr>
          <p:cNvSpPr/>
          <p:nvPr/>
        </p:nvSpPr>
        <p:spPr>
          <a:xfrm>
            <a:off x="734292" y="338959"/>
            <a:ext cx="2043046" cy="331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3625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pic>
        <p:nvPicPr>
          <p:cNvPr id="5" name="Imagem 4">
            <a:extLst>
              <a:ext uri="{FF2B5EF4-FFF2-40B4-BE49-F238E27FC236}">
                <a16:creationId xmlns:a16="http://schemas.microsoft.com/office/drawing/2014/main" id="{243C452F-12CE-8616-276E-DABAA2C43DC6}"/>
              </a:ext>
            </a:extLst>
          </p:cNvPr>
          <p:cNvPicPr>
            <a:picLocks noChangeAspect="1"/>
          </p:cNvPicPr>
          <p:nvPr/>
        </p:nvPicPr>
        <p:blipFill>
          <a:blip r:embed="rId6"/>
          <a:stretch>
            <a:fillRect/>
          </a:stretch>
        </p:blipFill>
        <p:spPr>
          <a:xfrm>
            <a:off x="3000378" y="854053"/>
            <a:ext cx="7562114" cy="5534642"/>
          </a:xfrm>
          <a:prstGeom prst="rect">
            <a:avLst/>
          </a:prstGeom>
        </p:spPr>
      </p:pic>
      <p:sp>
        <p:nvSpPr>
          <p:cNvPr id="8" name="Retângulo 7">
            <a:extLst>
              <a:ext uri="{FF2B5EF4-FFF2-40B4-BE49-F238E27FC236}">
                <a16:creationId xmlns:a16="http://schemas.microsoft.com/office/drawing/2014/main" id="{36939825-3654-FA2E-DB1E-B2EE4437D98B}"/>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a:extLst>
              <a:ext uri="{FF2B5EF4-FFF2-40B4-BE49-F238E27FC236}">
                <a16:creationId xmlns:a16="http://schemas.microsoft.com/office/drawing/2014/main" id="{CC0C6979-1A26-8BB3-A17D-32BDE77EDA9A}"/>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Cardiovascular Toxicity</a:t>
            </a:r>
          </a:p>
        </p:txBody>
      </p:sp>
      <p:sp>
        <p:nvSpPr>
          <p:cNvPr id="2" name="Retângulo 1">
            <a:extLst>
              <a:ext uri="{FF2B5EF4-FFF2-40B4-BE49-F238E27FC236}">
                <a16:creationId xmlns:a16="http://schemas.microsoft.com/office/drawing/2014/main" id="{28F8A0CD-3177-F1EB-B298-8562AD0523BF}"/>
              </a:ext>
            </a:extLst>
          </p:cNvPr>
          <p:cNvSpPr/>
          <p:nvPr/>
        </p:nvSpPr>
        <p:spPr>
          <a:xfrm>
            <a:off x="734292" y="338959"/>
            <a:ext cx="2043046" cy="331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3" name="Áudio 142">
            <a:hlinkClick r:id="" action="ppaction://media"/>
            <a:extLst>
              <a:ext uri="{FF2B5EF4-FFF2-40B4-BE49-F238E27FC236}">
                <a16:creationId xmlns:a16="http://schemas.microsoft.com/office/drawing/2014/main" id="{A2EB53BA-F35B-8267-DA23-FAE2E1BCA5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09679851"/>
      </p:ext>
    </p:extLst>
  </p:cSld>
  <p:clrMapOvr>
    <a:masterClrMapping/>
  </p:clrMapOvr>
  <mc:AlternateContent xmlns:mc="http://schemas.openxmlformats.org/markup-compatibility/2006" xmlns:p14="http://schemas.microsoft.com/office/powerpoint/2010/main">
    <mc:Choice Requires="p14">
      <p:transition spd="slow" p14:dur="2000" advTm="38183"/>
    </mc:Choice>
    <mc:Fallback xmlns="">
      <p:transition spd="slow" advTm="3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427957" y="5793948"/>
            <a:ext cx="2258352" cy="998561"/>
          </a:xfrm>
          <a:prstGeom prst="rect">
            <a:avLst/>
          </a:prstGeom>
        </p:spPr>
      </p:pic>
      <p:sp>
        <p:nvSpPr>
          <p:cNvPr id="5" name="CaixaDeTexto 4">
            <a:extLst>
              <a:ext uri="{FF2B5EF4-FFF2-40B4-BE49-F238E27FC236}">
                <a16:creationId xmlns:a16="http://schemas.microsoft.com/office/drawing/2014/main" id="{22AEA49F-F24F-AAA2-9B05-8FF067732FD1}"/>
              </a:ext>
            </a:extLst>
          </p:cNvPr>
          <p:cNvSpPr txBox="1"/>
          <p:nvPr/>
        </p:nvSpPr>
        <p:spPr>
          <a:xfrm>
            <a:off x="8750300" y="4894006"/>
            <a:ext cx="2846594" cy="253916"/>
          </a:xfrm>
          <a:prstGeom prst="rect">
            <a:avLst/>
          </a:prstGeom>
          <a:noFill/>
        </p:spPr>
        <p:txBody>
          <a:bodyPr wrap="square">
            <a:spAutoFit/>
          </a:bodyPr>
          <a:lstStyle/>
          <a:p>
            <a:r>
              <a:rPr lang="en-GB" sz="1050" b="0" i="0" dirty="0">
                <a:solidFill>
                  <a:srgbClr val="212121"/>
                </a:solidFill>
                <a:effectLst/>
              </a:rPr>
              <a:t>Plana JC </a:t>
            </a:r>
            <a:r>
              <a:rPr lang="en-GB" sz="1050" b="0" i="0" dirty="0">
                <a:solidFill>
                  <a:srgbClr val="212121"/>
                </a:solidFill>
                <a:effectLst/>
                <a:latin typeface="BlinkMacSystemFont"/>
              </a:rPr>
              <a:t>et al</a:t>
            </a:r>
            <a:r>
              <a:rPr lang="en-GB" sz="1050" b="0" i="0" dirty="0">
                <a:solidFill>
                  <a:srgbClr val="212121"/>
                </a:solidFill>
                <a:effectLst/>
              </a:rPr>
              <a:t>, JACC Cardiovasc Imaging. 2018</a:t>
            </a:r>
            <a:endParaRPr lang="en-GB" sz="1050" dirty="0"/>
          </a:p>
        </p:txBody>
      </p:sp>
      <p:graphicFrame>
        <p:nvGraphicFramePr>
          <p:cNvPr id="21" name="Tabela 4">
            <a:extLst>
              <a:ext uri="{FF2B5EF4-FFF2-40B4-BE49-F238E27FC236}">
                <a16:creationId xmlns:a16="http://schemas.microsoft.com/office/drawing/2014/main" id="{7E5AB35A-E584-38B6-45AF-5D1926678CD1}"/>
              </a:ext>
            </a:extLst>
          </p:cNvPr>
          <p:cNvGraphicFramePr>
            <a:graphicFrameLocks noGrp="1"/>
          </p:cNvGraphicFramePr>
          <p:nvPr>
            <p:extLst>
              <p:ext uri="{D42A27DB-BD31-4B8C-83A1-F6EECF244321}">
                <p14:modId xmlns:p14="http://schemas.microsoft.com/office/powerpoint/2010/main" val="1020912244"/>
              </p:ext>
            </p:extLst>
          </p:nvPr>
        </p:nvGraphicFramePr>
        <p:xfrm>
          <a:off x="1055440" y="3278116"/>
          <a:ext cx="10441160" cy="1491044"/>
        </p:xfrm>
        <a:graphic>
          <a:graphicData uri="http://schemas.openxmlformats.org/drawingml/2006/table">
            <a:tbl>
              <a:tblPr firstRow="1" bandRow="1">
                <a:tableStyleId>{74C1A8A3-306A-4EB7-A6B1-4F7E0EB9C5D6}</a:tableStyleId>
              </a:tblPr>
              <a:tblGrid>
                <a:gridCol w="3240360">
                  <a:extLst>
                    <a:ext uri="{9D8B030D-6E8A-4147-A177-3AD203B41FA5}">
                      <a16:colId xmlns:a16="http://schemas.microsoft.com/office/drawing/2014/main" val="2289060796"/>
                    </a:ext>
                  </a:extLst>
                </a:gridCol>
                <a:gridCol w="2016224">
                  <a:extLst>
                    <a:ext uri="{9D8B030D-6E8A-4147-A177-3AD203B41FA5}">
                      <a16:colId xmlns:a16="http://schemas.microsoft.com/office/drawing/2014/main" val="1917677888"/>
                    </a:ext>
                  </a:extLst>
                </a:gridCol>
                <a:gridCol w="2160240">
                  <a:extLst>
                    <a:ext uri="{9D8B030D-6E8A-4147-A177-3AD203B41FA5}">
                      <a16:colId xmlns:a16="http://schemas.microsoft.com/office/drawing/2014/main" val="146645515"/>
                    </a:ext>
                  </a:extLst>
                </a:gridCol>
                <a:gridCol w="3024336">
                  <a:extLst>
                    <a:ext uri="{9D8B030D-6E8A-4147-A177-3AD203B41FA5}">
                      <a16:colId xmlns:a16="http://schemas.microsoft.com/office/drawing/2014/main" val="218972892"/>
                    </a:ext>
                  </a:extLst>
                </a:gridCol>
              </a:tblGrid>
              <a:tr h="790004">
                <a:tc>
                  <a:txBody>
                    <a:bodyPr/>
                    <a:lstStyle/>
                    <a:p>
                      <a:pPr algn="ctr"/>
                      <a:r>
                        <a:rPr lang="en-US" sz="2000" noProof="0" dirty="0">
                          <a:solidFill>
                            <a:schemeClr val="tx1"/>
                          </a:solidFill>
                        </a:rPr>
                        <a:t>Baseline</a:t>
                      </a:r>
                      <a:r>
                        <a:rPr lang="pt-PT" sz="2000" dirty="0">
                          <a:solidFill>
                            <a:schemeClr val="tx1"/>
                          </a:solidFill>
                        </a:rPr>
                        <a:t> </a:t>
                      </a:r>
                      <a:r>
                        <a:rPr lang="en-US" sz="2000" noProof="0" dirty="0">
                          <a:solidFill>
                            <a:schemeClr val="tx1"/>
                          </a:solidFill>
                        </a:rPr>
                        <a:t>evaluation</a:t>
                      </a:r>
                    </a:p>
                  </a:txBody>
                  <a:tcPr anchor="ctr">
                    <a:lnR w="12700" cap="flat" cmpd="sng" algn="ctr">
                      <a:solidFill>
                        <a:schemeClr val="tx1"/>
                      </a:solidFill>
                      <a:prstDash val="solid"/>
                      <a:round/>
                      <a:headEnd type="none" w="med" len="med"/>
                      <a:tailEnd type="none" w="med" len="med"/>
                    </a:lnR>
                    <a:solidFill>
                      <a:schemeClr val="bg1"/>
                    </a:solidFill>
                  </a:tcPr>
                </a:tc>
                <a:tc gridSpan="2">
                  <a:txBody>
                    <a:bodyPr/>
                    <a:lstStyle/>
                    <a:p>
                      <a:pPr algn="ctr"/>
                      <a:r>
                        <a:rPr lang="en-US" sz="2000" noProof="0" dirty="0">
                          <a:solidFill>
                            <a:schemeClr val="tx1"/>
                          </a:solidFill>
                        </a:rPr>
                        <a:t>During treatment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hMerge="1">
                  <a:txBody>
                    <a:bodyPr/>
                    <a:lstStyle/>
                    <a:p>
                      <a:endParaRPr lang="en-GB" sz="2400" dirty="0">
                        <a:solidFill>
                          <a:schemeClr val="tx1"/>
                        </a:solidFill>
                      </a:endParaRPr>
                    </a:p>
                  </a:txBody>
                  <a:tcPr>
                    <a:solidFill>
                      <a:schemeClr val="bg1"/>
                    </a:solidFill>
                  </a:tcPr>
                </a:tc>
                <a:tc>
                  <a:txBody>
                    <a:bodyPr/>
                    <a:lstStyle/>
                    <a:p>
                      <a:pPr algn="ctr"/>
                      <a:r>
                        <a:rPr lang="en-US" sz="2000" noProof="0" dirty="0">
                          <a:solidFill>
                            <a:schemeClr val="tx1"/>
                          </a:solidFill>
                        </a:rPr>
                        <a:t>End-treatment long-term surveillance</a:t>
                      </a:r>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829974603"/>
                  </a:ext>
                </a:extLst>
              </a:tr>
              <a:tr h="425387">
                <a:tc>
                  <a:txBody>
                    <a:bodyPr/>
                    <a:lstStyle/>
                    <a:p>
                      <a:pPr algn="ctr"/>
                      <a:r>
                        <a:rPr lang="en-US" sz="2000" noProof="0" dirty="0"/>
                        <a:t>Risk stratification</a:t>
                      </a:r>
                    </a:p>
                  </a:txBody>
                  <a:tcPr>
                    <a:lnR w="12700" cap="flat" cmpd="sng" algn="ctr">
                      <a:solidFill>
                        <a:schemeClr val="tx1"/>
                      </a:solidFill>
                      <a:prstDash val="solid"/>
                      <a:round/>
                      <a:headEnd type="none" w="med" len="med"/>
                      <a:tailEnd type="none" w="med" len="med"/>
                    </a:lnR>
                    <a:solidFill>
                      <a:schemeClr val="accent5">
                        <a:lumMod val="60000"/>
                        <a:lumOff val="40000"/>
                      </a:schemeClr>
                    </a:solidFill>
                  </a:tcPr>
                </a:tc>
                <a:tc>
                  <a:txBody>
                    <a:bodyPr/>
                    <a:lstStyle/>
                    <a:p>
                      <a:pPr algn="ctr"/>
                      <a:r>
                        <a:rPr lang="en-US" sz="2000" noProof="0" dirty="0"/>
                        <a:t>Early detection of injury</a:t>
                      </a:r>
                    </a:p>
                  </a:txBody>
                  <a:tcPr>
                    <a:lnL w="12700" cap="flat" cmpd="sng" algn="ctr">
                      <a:solidFill>
                        <a:schemeClr val="tx1"/>
                      </a:solidFill>
                      <a:prstDash val="solid"/>
                      <a:round/>
                      <a:headEnd type="none" w="med" len="med"/>
                      <a:tailEnd type="none" w="med" len="med"/>
                    </a:lnL>
                    <a:solidFill>
                      <a:schemeClr val="accent5">
                        <a:lumMod val="60000"/>
                        <a:lumOff val="40000"/>
                      </a:schemeClr>
                    </a:solidFill>
                  </a:tcPr>
                </a:tc>
                <a:tc>
                  <a:txBody>
                    <a:bodyPr/>
                    <a:lstStyle/>
                    <a:p>
                      <a:pPr algn="ctr"/>
                      <a:r>
                        <a:rPr lang="en-US" sz="2000" noProof="0" dirty="0"/>
                        <a:t>Prediction of recovery</a:t>
                      </a:r>
                    </a:p>
                  </a:txBody>
                  <a:tcPr>
                    <a:lnR w="12700" cap="flat" cmpd="sng" algn="ctr">
                      <a:solidFill>
                        <a:schemeClr val="tx1"/>
                      </a:solidFill>
                      <a:prstDash val="solid"/>
                      <a:round/>
                      <a:headEnd type="none" w="med" len="med"/>
                      <a:tailEnd type="none" w="med" len="med"/>
                    </a:lnR>
                    <a:solidFill>
                      <a:schemeClr val="accent5">
                        <a:lumMod val="60000"/>
                        <a:lumOff val="40000"/>
                      </a:schemeClr>
                    </a:solidFill>
                  </a:tcPr>
                </a:tc>
                <a:tc>
                  <a:txBody>
                    <a:bodyPr/>
                    <a:lstStyle/>
                    <a:p>
                      <a:pPr algn="ctr"/>
                      <a:r>
                        <a:rPr lang="en-US" sz="2000" noProof="0" dirty="0"/>
                        <a:t>Detection of injury in the survivors</a:t>
                      </a:r>
                    </a:p>
                  </a:txBody>
                  <a:tcPr>
                    <a:lnL w="12700" cap="flat" cmpd="sng" algn="ctr">
                      <a:solidFill>
                        <a:schemeClr val="tx1"/>
                      </a:solidFill>
                      <a:prstDash val="solid"/>
                      <a:round/>
                      <a:headEnd type="none" w="med" len="med"/>
                      <a:tailEnd type="none" w="med" len="med"/>
                    </a:lnL>
                    <a:solidFill>
                      <a:schemeClr val="accent5">
                        <a:lumMod val="60000"/>
                        <a:lumOff val="40000"/>
                      </a:schemeClr>
                    </a:solidFill>
                  </a:tcPr>
                </a:tc>
                <a:extLst>
                  <a:ext uri="{0D108BD9-81ED-4DB2-BD59-A6C34878D82A}">
                    <a16:rowId xmlns:a16="http://schemas.microsoft.com/office/drawing/2014/main" val="2141369376"/>
                  </a:ext>
                </a:extLst>
              </a:tr>
            </a:tbl>
          </a:graphicData>
        </a:graphic>
      </p:graphicFrame>
      <p:pic>
        <p:nvPicPr>
          <p:cNvPr id="26" name="Picture 4" descr="Railway artwork by Portuguese Artur Bordalo aka Bordalo II - Design Father">
            <a:extLst>
              <a:ext uri="{FF2B5EF4-FFF2-40B4-BE49-F238E27FC236}">
                <a16:creationId xmlns:a16="http://schemas.microsoft.com/office/drawing/2014/main" id="{DD211C9D-7DAA-3CC6-135F-967A3BE55B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7482" y="1662165"/>
            <a:ext cx="2003137" cy="14911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10" descr="Obra de Banksy tem valor dobrado após ser destruída em leilão">
            <a:extLst>
              <a:ext uri="{FF2B5EF4-FFF2-40B4-BE49-F238E27FC236}">
                <a16:creationId xmlns:a16="http://schemas.microsoft.com/office/drawing/2014/main" id="{79F84E99-7624-4DD1-0A3F-6E5A82E290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3447" y="1633420"/>
            <a:ext cx="2650855" cy="14911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 name="Picture 11" descr="Graffiti Heart Banksy - CANVAS or PRINT WALL ART - Walmart.com - Walmart.com">
            <a:extLst>
              <a:ext uri="{FF2B5EF4-FFF2-40B4-BE49-F238E27FC236}">
                <a16:creationId xmlns:a16="http://schemas.microsoft.com/office/drawing/2014/main" id="{1B924C1E-4E41-9902-98F8-13CB47407F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2557" y="1699957"/>
            <a:ext cx="2003137" cy="15023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5E8F4869-AC4B-6ED8-8A5F-A1E82C44068E}"/>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52214004-2C00-7FE4-0894-FF92A4BDC283}"/>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Stages of Imaging Evaluation</a:t>
            </a:r>
          </a:p>
        </p:txBody>
      </p:sp>
      <p:sp>
        <p:nvSpPr>
          <p:cNvPr id="2" name="Retângulo 1">
            <a:extLst>
              <a:ext uri="{FF2B5EF4-FFF2-40B4-BE49-F238E27FC236}">
                <a16:creationId xmlns:a16="http://schemas.microsoft.com/office/drawing/2014/main" id="{6564F6D2-202E-919F-9780-7EC7D18C702B}"/>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tângulo 2">
            <a:extLst>
              <a:ext uri="{FF2B5EF4-FFF2-40B4-BE49-F238E27FC236}">
                <a16:creationId xmlns:a16="http://schemas.microsoft.com/office/drawing/2014/main" id="{4ECF1832-8418-6A79-6705-F2F1E7A61660}"/>
              </a:ext>
            </a:extLst>
          </p:cNvPr>
          <p:cNvSpPr/>
          <p:nvPr/>
        </p:nvSpPr>
        <p:spPr>
          <a:xfrm>
            <a:off x="734292" y="338959"/>
            <a:ext cx="2043046" cy="331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1" name="Áudio 160">
            <a:hlinkClick r:id="" action="ppaction://media"/>
            <a:extLst>
              <a:ext uri="{FF2B5EF4-FFF2-40B4-BE49-F238E27FC236}">
                <a16:creationId xmlns:a16="http://schemas.microsoft.com/office/drawing/2014/main" id="{B9108AC8-E185-0304-8FA5-CE3D4232F9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66422680"/>
      </p:ext>
    </p:extLst>
  </p:cSld>
  <p:clrMapOvr>
    <a:masterClrMapping/>
  </p:clrMapOvr>
  <mc:AlternateContent xmlns:mc="http://schemas.openxmlformats.org/markup-compatibility/2006" xmlns:p14="http://schemas.microsoft.com/office/powerpoint/2010/main">
    <mc:Choice Requires="p14">
      <p:transition spd="slow" p14:dur="2000" advTm="34038"/>
    </mc:Choice>
    <mc:Fallback xmlns="">
      <p:transition spd="slow" advTm="34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427957" y="5793948"/>
            <a:ext cx="2258352" cy="998561"/>
          </a:xfrm>
          <a:prstGeom prst="rect">
            <a:avLst/>
          </a:prstGeom>
        </p:spPr>
      </p:pic>
      <p:grpSp>
        <p:nvGrpSpPr>
          <p:cNvPr id="3" name="Agrupar 2">
            <a:extLst>
              <a:ext uri="{FF2B5EF4-FFF2-40B4-BE49-F238E27FC236}">
                <a16:creationId xmlns:a16="http://schemas.microsoft.com/office/drawing/2014/main" id="{FEF94B98-497C-2CA8-CB34-4C846C35E610}"/>
              </a:ext>
            </a:extLst>
          </p:cNvPr>
          <p:cNvGrpSpPr/>
          <p:nvPr/>
        </p:nvGrpSpPr>
        <p:grpSpPr>
          <a:xfrm>
            <a:off x="1597648" y="874561"/>
            <a:ext cx="10446193" cy="5418667"/>
            <a:chOff x="1173294" y="1253624"/>
            <a:chExt cx="10446193" cy="5418667"/>
          </a:xfrm>
        </p:grpSpPr>
        <p:sp>
          <p:nvSpPr>
            <p:cNvPr id="7" name="Retângulo: Cantos Arredondados 6">
              <a:extLst>
                <a:ext uri="{FF2B5EF4-FFF2-40B4-BE49-F238E27FC236}">
                  <a16:creationId xmlns:a16="http://schemas.microsoft.com/office/drawing/2014/main" id="{1A0C088C-BE1E-8F67-C319-C0BEDB199916}"/>
                </a:ext>
              </a:extLst>
            </p:cNvPr>
            <p:cNvSpPr/>
            <p:nvPr/>
          </p:nvSpPr>
          <p:spPr>
            <a:xfrm>
              <a:off x="6744074" y="4780588"/>
              <a:ext cx="4198246" cy="1345223"/>
            </a:xfrm>
            <a:prstGeom prst="roundRect">
              <a:avLst/>
            </a:prstGeom>
            <a:noFill/>
            <a:ln>
              <a:solidFill>
                <a:srgbClr val="3C7D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tângulo: Cantos Arredondados 7">
              <a:extLst>
                <a:ext uri="{FF2B5EF4-FFF2-40B4-BE49-F238E27FC236}">
                  <a16:creationId xmlns:a16="http://schemas.microsoft.com/office/drawing/2014/main" id="{7B95F006-7665-4AE1-2081-3D664852E6D6}"/>
                </a:ext>
              </a:extLst>
            </p:cNvPr>
            <p:cNvSpPr/>
            <p:nvPr/>
          </p:nvSpPr>
          <p:spPr>
            <a:xfrm>
              <a:off x="6744072" y="1548677"/>
              <a:ext cx="4198247" cy="1345223"/>
            </a:xfrm>
            <a:prstGeom prst="roundRect">
              <a:avLst/>
            </a:prstGeom>
            <a:noFill/>
            <a:ln>
              <a:solidFill>
                <a:srgbClr val="3C7D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tângulo: Cantos Arredondados 8">
              <a:extLst>
                <a:ext uri="{FF2B5EF4-FFF2-40B4-BE49-F238E27FC236}">
                  <a16:creationId xmlns:a16="http://schemas.microsoft.com/office/drawing/2014/main" id="{307083B7-002B-2502-716A-E04A5A26B69F}"/>
                </a:ext>
              </a:extLst>
            </p:cNvPr>
            <p:cNvSpPr/>
            <p:nvPr/>
          </p:nvSpPr>
          <p:spPr>
            <a:xfrm>
              <a:off x="1173294" y="4780589"/>
              <a:ext cx="4213209" cy="1345222"/>
            </a:xfrm>
            <a:prstGeom prst="roundRect">
              <a:avLst/>
            </a:prstGeom>
            <a:noFill/>
            <a:ln>
              <a:solidFill>
                <a:srgbClr val="3C7D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tângulo: Cantos Arredondados 9">
              <a:extLst>
                <a:ext uri="{FF2B5EF4-FFF2-40B4-BE49-F238E27FC236}">
                  <a16:creationId xmlns:a16="http://schemas.microsoft.com/office/drawing/2014/main" id="{2D8007C5-18A2-E16D-1200-3D4FE10253F4}"/>
                </a:ext>
              </a:extLst>
            </p:cNvPr>
            <p:cNvSpPr/>
            <p:nvPr/>
          </p:nvSpPr>
          <p:spPr>
            <a:xfrm>
              <a:off x="1173294" y="1548677"/>
              <a:ext cx="4213209" cy="1339490"/>
            </a:xfrm>
            <a:prstGeom prst="roundRect">
              <a:avLst/>
            </a:prstGeom>
            <a:noFill/>
            <a:ln>
              <a:solidFill>
                <a:srgbClr val="3C7D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Agrupar 10">
              <a:extLst>
                <a:ext uri="{FF2B5EF4-FFF2-40B4-BE49-F238E27FC236}">
                  <a16:creationId xmlns:a16="http://schemas.microsoft.com/office/drawing/2014/main" id="{A2CC7611-6CEC-6D16-C85D-1982EC8D3F99}"/>
                </a:ext>
              </a:extLst>
            </p:cNvPr>
            <p:cNvGrpSpPr/>
            <p:nvPr/>
          </p:nvGrpSpPr>
          <p:grpSpPr>
            <a:xfrm>
              <a:off x="2032000" y="1253624"/>
              <a:ext cx="8128000" cy="5418667"/>
              <a:chOff x="2032000" y="1277208"/>
              <a:chExt cx="8128000" cy="5418667"/>
            </a:xfrm>
          </p:grpSpPr>
          <p:graphicFrame>
            <p:nvGraphicFramePr>
              <p:cNvPr id="16" name="Diagrama 15">
                <a:extLst>
                  <a:ext uri="{FF2B5EF4-FFF2-40B4-BE49-F238E27FC236}">
                    <a16:creationId xmlns:a16="http://schemas.microsoft.com/office/drawing/2014/main" id="{08D244D0-AB15-4ACF-E14D-4CE93E190028}"/>
                  </a:ext>
                </a:extLst>
              </p:cNvPr>
              <p:cNvGraphicFramePr/>
              <p:nvPr/>
            </p:nvGraphicFramePr>
            <p:xfrm>
              <a:off x="2032000" y="1277208"/>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CaixaDeTexto 16">
                <a:extLst>
                  <a:ext uri="{FF2B5EF4-FFF2-40B4-BE49-F238E27FC236}">
                    <a16:creationId xmlns:a16="http://schemas.microsoft.com/office/drawing/2014/main" id="{23981D93-581E-E8DB-70C5-24D07CC279AE}"/>
                  </a:ext>
                </a:extLst>
              </p:cNvPr>
              <p:cNvSpPr txBox="1"/>
              <p:nvPr/>
            </p:nvSpPr>
            <p:spPr>
              <a:xfrm>
                <a:off x="4236155" y="4532203"/>
                <a:ext cx="1872208" cy="400110"/>
              </a:xfrm>
              <a:prstGeom prst="rect">
                <a:avLst/>
              </a:prstGeom>
              <a:noFill/>
            </p:spPr>
            <p:txBody>
              <a:bodyPr wrap="square" rtlCol="0">
                <a:spAutoFit/>
              </a:bodyPr>
              <a:lstStyle/>
              <a:p>
                <a:r>
                  <a:rPr lang="en-GB" sz="2000" b="1" dirty="0"/>
                  <a:t>Cardiac CT</a:t>
                </a:r>
              </a:p>
            </p:txBody>
          </p:sp>
          <p:sp>
            <p:nvSpPr>
              <p:cNvPr id="18" name="CaixaDeTexto 17">
                <a:extLst>
                  <a:ext uri="{FF2B5EF4-FFF2-40B4-BE49-F238E27FC236}">
                    <a16:creationId xmlns:a16="http://schemas.microsoft.com/office/drawing/2014/main" id="{A87CABCF-D2E6-70AF-BEBC-D1ED335605D1}"/>
                  </a:ext>
                </a:extLst>
              </p:cNvPr>
              <p:cNvSpPr txBox="1"/>
              <p:nvPr/>
            </p:nvSpPr>
            <p:spPr>
              <a:xfrm>
                <a:off x="6387583" y="4509120"/>
                <a:ext cx="1872208" cy="707886"/>
              </a:xfrm>
              <a:prstGeom prst="rect">
                <a:avLst/>
              </a:prstGeom>
              <a:noFill/>
            </p:spPr>
            <p:txBody>
              <a:bodyPr wrap="square" rtlCol="0">
                <a:spAutoFit/>
              </a:bodyPr>
              <a:lstStyle/>
              <a:p>
                <a:pPr algn="just"/>
                <a:r>
                  <a:rPr lang="en-GB" sz="2000" b="1" dirty="0"/>
                  <a:t>Nuclear Imaging</a:t>
                </a:r>
              </a:p>
            </p:txBody>
          </p:sp>
          <p:sp>
            <p:nvSpPr>
              <p:cNvPr id="19" name="CaixaDeTexto 18">
                <a:extLst>
                  <a:ext uri="{FF2B5EF4-FFF2-40B4-BE49-F238E27FC236}">
                    <a16:creationId xmlns:a16="http://schemas.microsoft.com/office/drawing/2014/main" id="{244196D6-2519-3401-8E76-DB84213C32C6}"/>
                  </a:ext>
                </a:extLst>
              </p:cNvPr>
              <p:cNvSpPr txBox="1"/>
              <p:nvPr/>
            </p:nvSpPr>
            <p:spPr>
              <a:xfrm>
                <a:off x="3863752" y="2676308"/>
                <a:ext cx="2088232" cy="400110"/>
              </a:xfrm>
              <a:prstGeom prst="rect">
                <a:avLst/>
              </a:prstGeom>
              <a:noFill/>
            </p:spPr>
            <p:txBody>
              <a:bodyPr wrap="square" rtlCol="0">
                <a:spAutoFit/>
              </a:bodyPr>
              <a:lstStyle/>
              <a:p>
                <a:pPr algn="ctr"/>
                <a:r>
                  <a:rPr lang="en-GB" sz="2000" b="1" dirty="0"/>
                  <a:t>Echocardiography</a:t>
                </a:r>
              </a:p>
            </p:txBody>
          </p:sp>
          <p:sp>
            <p:nvSpPr>
              <p:cNvPr id="20" name="CaixaDeTexto 19">
                <a:extLst>
                  <a:ext uri="{FF2B5EF4-FFF2-40B4-BE49-F238E27FC236}">
                    <a16:creationId xmlns:a16="http://schemas.microsoft.com/office/drawing/2014/main" id="{C5A63578-8DDF-48C8-E32F-7ADDF65EC17B}"/>
                  </a:ext>
                </a:extLst>
              </p:cNvPr>
              <p:cNvSpPr txBox="1"/>
              <p:nvPr/>
            </p:nvSpPr>
            <p:spPr>
              <a:xfrm>
                <a:off x="6322182" y="2394264"/>
                <a:ext cx="1872208" cy="1323439"/>
              </a:xfrm>
              <a:prstGeom prst="rect">
                <a:avLst/>
              </a:prstGeom>
              <a:noFill/>
            </p:spPr>
            <p:txBody>
              <a:bodyPr wrap="square" rtlCol="0">
                <a:spAutoFit/>
              </a:bodyPr>
              <a:lstStyle/>
              <a:p>
                <a:pPr algn="just"/>
                <a:r>
                  <a:rPr lang="en-GB" sz="2000" b="1" dirty="0"/>
                  <a:t>Cardiac    Magnetic Resonance</a:t>
                </a:r>
              </a:p>
              <a:p>
                <a:pPr algn="just"/>
                <a:r>
                  <a:rPr lang="en-GB" sz="2000" b="1" dirty="0"/>
                  <a:t>(CMR)</a:t>
                </a:r>
              </a:p>
            </p:txBody>
          </p:sp>
        </p:grpSp>
        <p:sp>
          <p:nvSpPr>
            <p:cNvPr id="12" name="CaixaDeTexto 11">
              <a:extLst>
                <a:ext uri="{FF2B5EF4-FFF2-40B4-BE49-F238E27FC236}">
                  <a16:creationId xmlns:a16="http://schemas.microsoft.com/office/drawing/2014/main" id="{D99D2010-EAF2-B32C-D882-B696E8A80D5C}"/>
                </a:ext>
              </a:extLst>
            </p:cNvPr>
            <p:cNvSpPr txBox="1"/>
            <p:nvPr/>
          </p:nvSpPr>
          <p:spPr>
            <a:xfrm>
              <a:off x="8209278" y="1599677"/>
              <a:ext cx="3359696" cy="1200328"/>
            </a:xfrm>
            <a:prstGeom prst="rect">
              <a:avLst/>
            </a:prstGeom>
            <a:noFill/>
          </p:spPr>
          <p:txBody>
            <a:bodyPr wrap="square" rtlCol="0">
              <a:spAutoFit/>
            </a:bodyPr>
            <a:lstStyle/>
            <a:p>
              <a:pPr marL="285750" indent="-285750">
                <a:buFont typeface="Arial" panose="020B0604020202020204" pitchFamily="34" charset="0"/>
                <a:buChar char="•"/>
              </a:pPr>
              <a:r>
                <a:rPr lang="pt-PT" b="1" dirty="0" err="1"/>
                <a:t>Structure</a:t>
              </a:r>
              <a:r>
                <a:rPr lang="pt-PT" b="1" dirty="0"/>
                <a:t> </a:t>
              </a:r>
              <a:r>
                <a:rPr lang="pt-PT" b="1" dirty="0" err="1"/>
                <a:t>and</a:t>
              </a:r>
              <a:r>
                <a:rPr lang="pt-PT" b="1" dirty="0"/>
                <a:t> </a:t>
              </a:r>
              <a:r>
                <a:rPr lang="pt-PT" b="1" dirty="0" err="1"/>
                <a:t>function</a:t>
              </a:r>
              <a:endParaRPr lang="pt-PT" b="1" dirty="0"/>
            </a:p>
            <a:p>
              <a:pPr marL="285750" indent="-285750">
                <a:buFont typeface="Arial" panose="020B0604020202020204" pitchFamily="34" charset="0"/>
                <a:buChar char="•"/>
              </a:pPr>
              <a:r>
                <a:rPr lang="en-US" b="1" dirty="0"/>
                <a:t>Parametric</a:t>
              </a:r>
              <a:r>
                <a:rPr lang="pt-PT" b="1" dirty="0"/>
                <a:t> </a:t>
              </a:r>
              <a:r>
                <a:rPr lang="pt-PT" b="1" dirty="0" err="1"/>
                <a:t>mapping</a:t>
              </a:r>
              <a:endParaRPr lang="pt-PT" b="1" dirty="0"/>
            </a:p>
            <a:p>
              <a:pPr marL="285750" indent="-285750">
                <a:buFont typeface="Arial" panose="020B0604020202020204" pitchFamily="34" charset="0"/>
                <a:buChar char="•"/>
              </a:pPr>
              <a:r>
                <a:rPr lang="pt-PT" b="1" dirty="0"/>
                <a:t>LGE</a:t>
              </a:r>
            </a:p>
            <a:p>
              <a:pPr marL="285750" indent="-285750">
                <a:buFont typeface="Arial" panose="020B0604020202020204" pitchFamily="34" charset="0"/>
                <a:buChar char="•"/>
              </a:pPr>
              <a:r>
                <a:rPr lang="pt-PT" b="1" dirty="0" err="1"/>
                <a:t>Perfusion</a:t>
              </a:r>
              <a:endParaRPr lang="en-GB" b="1" dirty="0"/>
            </a:p>
          </p:txBody>
        </p:sp>
        <p:sp>
          <p:nvSpPr>
            <p:cNvPr id="13" name="CaixaDeTexto 12">
              <a:extLst>
                <a:ext uri="{FF2B5EF4-FFF2-40B4-BE49-F238E27FC236}">
                  <a16:creationId xmlns:a16="http://schemas.microsoft.com/office/drawing/2014/main" id="{10A44B65-0D71-A2D7-1FF8-0022E6A90410}"/>
                </a:ext>
              </a:extLst>
            </p:cNvPr>
            <p:cNvSpPr txBox="1"/>
            <p:nvPr/>
          </p:nvSpPr>
          <p:spPr>
            <a:xfrm>
              <a:off x="1325286" y="1601698"/>
              <a:ext cx="3719363"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Transthoracic 2D and 3D</a:t>
              </a:r>
            </a:p>
            <a:p>
              <a:pPr marL="285750" indent="-285750">
                <a:buFont typeface="Arial" panose="020B0604020202020204" pitchFamily="34" charset="0"/>
                <a:buChar char="•"/>
              </a:pPr>
              <a:r>
                <a:rPr lang="en-US" b="1" dirty="0"/>
                <a:t>Speckle tracking imaging</a:t>
              </a:r>
            </a:p>
            <a:p>
              <a:pPr marL="285750" indent="-285750">
                <a:buFont typeface="Arial" panose="020B0604020202020204" pitchFamily="34" charset="0"/>
                <a:buChar char="•"/>
              </a:pPr>
              <a:r>
                <a:rPr lang="en-US" dirty="0"/>
                <a:t>Myocardial deformation</a:t>
              </a:r>
            </a:p>
            <a:p>
              <a:pPr marL="285750" indent="-285750">
                <a:buFont typeface="Arial" panose="020B0604020202020204" pitchFamily="34" charset="0"/>
                <a:buChar char="•"/>
              </a:pPr>
              <a:r>
                <a:rPr lang="en-US" dirty="0"/>
                <a:t>Transesophageal</a:t>
              </a:r>
            </a:p>
          </p:txBody>
        </p:sp>
        <p:sp>
          <p:nvSpPr>
            <p:cNvPr id="14" name="CaixaDeTexto 13">
              <a:extLst>
                <a:ext uri="{FF2B5EF4-FFF2-40B4-BE49-F238E27FC236}">
                  <a16:creationId xmlns:a16="http://schemas.microsoft.com/office/drawing/2014/main" id="{AB1574D2-468A-9AD0-A5DF-8F5AA6C19F55}"/>
                </a:ext>
              </a:extLst>
            </p:cNvPr>
            <p:cNvSpPr txBox="1"/>
            <p:nvPr/>
          </p:nvSpPr>
          <p:spPr>
            <a:xfrm>
              <a:off x="1308485" y="5022407"/>
              <a:ext cx="2555267" cy="923330"/>
            </a:xfrm>
            <a:prstGeom prst="rect">
              <a:avLst/>
            </a:prstGeom>
            <a:noFill/>
          </p:spPr>
          <p:txBody>
            <a:bodyPr wrap="square" rtlCol="0">
              <a:spAutoFit/>
            </a:bodyPr>
            <a:lstStyle/>
            <a:p>
              <a:pPr marL="285750" indent="-285750">
                <a:buFont typeface="Arial" panose="020B0604020202020204" pitchFamily="34" charset="0"/>
                <a:buChar char="•"/>
              </a:pPr>
              <a:r>
                <a:rPr lang="en-US" dirty="0"/>
                <a:t>CT coronary angiography</a:t>
              </a:r>
            </a:p>
            <a:p>
              <a:pPr marL="285750" indent="-285750">
                <a:buFont typeface="Arial" panose="020B0604020202020204" pitchFamily="34" charset="0"/>
                <a:buChar char="•"/>
              </a:pPr>
              <a:r>
                <a:rPr lang="en-US" dirty="0"/>
                <a:t>CT chest</a:t>
              </a:r>
            </a:p>
          </p:txBody>
        </p:sp>
        <p:sp>
          <p:nvSpPr>
            <p:cNvPr id="15" name="CaixaDeTexto 14">
              <a:extLst>
                <a:ext uri="{FF2B5EF4-FFF2-40B4-BE49-F238E27FC236}">
                  <a16:creationId xmlns:a16="http://schemas.microsoft.com/office/drawing/2014/main" id="{D02D8D38-2872-F932-787C-B32F826B98A4}"/>
                </a:ext>
              </a:extLst>
            </p:cNvPr>
            <p:cNvSpPr txBox="1"/>
            <p:nvPr/>
          </p:nvSpPr>
          <p:spPr>
            <a:xfrm>
              <a:off x="8259791" y="5052345"/>
              <a:ext cx="3359696" cy="646330"/>
            </a:xfrm>
            <a:prstGeom prst="rect">
              <a:avLst/>
            </a:prstGeom>
            <a:noFill/>
          </p:spPr>
          <p:txBody>
            <a:bodyPr wrap="square" rtlCol="0">
              <a:spAutoFit/>
            </a:bodyPr>
            <a:lstStyle/>
            <a:p>
              <a:pPr marL="285750" indent="-285750">
                <a:buFont typeface="Arial" panose="020B0604020202020204" pitchFamily="34" charset="0"/>
                <a:buChar char="•"/>
              </a:pPr>
              <a:r>
                <a:rPr lang="pt-PT" dirty="0"/>
                <a:t>PET</a:t>
              </a:r>
            </a:p>
            <a:p>
              <a:pPr marL="285750" indent="-285750">
                <a:buFont typeface="Arial" panose="020B0604020202020204" pitchFamily="34" charset="0"/>
                <a:buChar char="•"/>
              </a:pPr>
              <a:r>
                <a:rPr lang="pt-PT" dirty="0"/>
                <a:t>SPECT</a:t>
              </a:r>
            </a:p>
          </p:txBody>
        </p:sp>
      </p:grpSp>
      <p:sp>
        <p:nvSpPr>
          <p:cNvPr id="22" name="Retângulo 21">
            <a:extLst>
              <a:ext uri="{FF2B5EF4-FFF2-40B4-BE49-F238E27FC236}">
                <a16:creationId xmlns:a16="http://schemas.microsoft.com/office/drawing/2014/main" id="{5BAD9ABF-4B06-3441-FC1C-E5E9B780D640}"/>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0409B6D5-630C-B646-AF96-65295873D8B0}"/>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Multimodality Imaging</a:t>
            </a:r>
          </a:p>
        </p:txBody>
      </p:sp>
      <p:sp>
        <p:nvSpPr>
          <p:cNvPr id="2" name="Retângulo 1">
            <a:extLst>
              <a:ext uri="{FF2B5EF4-FFF2-40B4-BE49-F238E27FC236}">
                <a16:creationId xmlns:a16="http://schemas.microsoft.com/office/drawing/2014/main" id="{81458AD1-48AB-4504-B86C-8C2F8B4D9F4F}"/>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ângulo 4">
            <a:extLst>
              <a:ext uri="{FF2B5EF4-FFF2-40B4-BE49-F238E27FC236}">
                <a16:creationId xmlns:a16="http://schemas.microsoft.com/office/drawing/2014/main" id="{BB53E28B-1480-EBCA-B502-E4B15FCA4253}"/>
              </a:ext>
            </a:extLst>
          </p:cNvPr>
          <p:cNvSpPr/>
          <p:nvPr/>
        </p:nvSpPr>
        <p:spPr>
          <a:xfrm>
            <a:off x="734292" y="338959"/>
            <a:ext cx="2043046" cy="331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9" name="Áudio 138">
            <a:hlinkClick r:id="" action="ppaction://media"/>
            <a:extLst>
              <a:ext uri="{FF2B5EF4-FFF2-40B4-BE49-F238E27FC236}">
                <a16:creationId xmlns:a16="http://schemas.microsoft.com/office/drawing/2014/main" id="{2C038D0A-E9C5-0687-8AF9-B66CA459EC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54612607"/>
      </p:ext>
    </p:extLst>
  </p:cSld>
  <p:clrMapOvr>
    <a:masterClrMapping/>
  </p:clrMapOvr>
  <mc:AlternateContent xmlns:mc="http://schemas.openxmlformats.org/markup-compatibility/2006" xmlns:p14="http://schemas.microsoft.com/office/powerpoint/2010/main">
    <mc:Choice Requires="p14">
      <p:transition spd="slow" p14:dur="2000" advTm="31942"/>
    </mc:Choice>
    <mc:Fallback xmlns="">
      <p:transition spd="slow" advTm="31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5" name="CaixaDeTexto 4">
            <a:extLst>
              <a:ext uri="{FF2B5EF4-FFF2-40B4-BE49-F238E27FC236}">
                <a16:creationId xmlns:a16="http://schemas.microsoft.com/office/drawing/2014/main" id="{0581ECD5-0B10-411D-FE91-AA1CA5E9B313}"/>
              </a:ext>
            </a:extLst>
          </p:cNvPr>
          <p:cNvSpPr txBox="1"/>
          <p:nvPr/>
        </p:nvSpPr>
        <p:spPr>
          <a:xfrm>
            <a:off x="838200" y="1304610"/>
            <a:ext cx="3454498" cy="3416320"/>
          </a:xfrm>
          <a:prstGeom prst="rect">
            <a:avLst/>
          </a:prstGeom>
          <a:noFill/>
        </p:spPr>
        <p:txBody>
          <a:bodyPr wrap="square" rtlCol="0">
            <a:spAutoFit/>
          </a:bodyPr>
          <a:lstStyle/>
          <a:p>
            <a:pPr>
              <a:spcAft>
                <a:spcPts val="1200"/>
              </a:spcAft>
            </a:pPr>
            <a:r>
              <a:rPr lang="en-GB" b="1" dirty="0">
                <a:solidFill>
                  <a:srgbClr val="17509E"/>
                </a:solidFill>
              </a:rPr>
              <a:t>Function</a:t>
            </a:r>
          </a:p>
          <a:p>
            <a:pPr marL="285750" indent="-285750" algn="just">
              <a:spcAft>
                <a:spcPts val="1200"/>
              </a:spcAft>
              <a:buFont typeface="Arial" panose="020B0604020202020204" pitchFamily="34" charset="0"/>
              <a:buChar char="•"/>
            </a:pPr>
            <a:r>
              <a:rPr lang="pt-PT" sz="1600" b="1" dirty="0"/>
              <a:t>Cine </a:t>
            </a:r>
            <a:r>
              <a:rPr lang="en-NZ" sz="1600" b="1" dirty="0"/>
              <a:t>imaging</a:t>
            </a:r>
            <a:r>
              <a:rPr lang="pt-PT" sz="1600" b="1" dirty="0"/>
              <a:t>: </a:t>
            </a:r>
            <a:r>
              <a:rPr lang="pt-PT" sz="1600" dirty="0"/>
              <a:t>volumes, </a:t>
            </a:r>
            <a:r>
              <a:rPr lang="en-US" sz="1600" dirty="0"/>
              <a:t>ejection</a:t>
            </a:r>
            <a:r>
              <a:rPr lang="pt-PT" sz="1600" dirty="0"/>
              <a:t> </a:t>
            </a:r>
            <a:r>
              <a:rPr lang="en-US" sz="1600" dirty="0"/>
              <a:t>fraction</a:t>
            </a:r>
            <a:r>
              <a:rPr lang="pt-PT" sz="1600" dirty="0"/>
              <a:t> </a:t>
            </a:r>
            <a:r>
              <a:rPr lang="en-US" sz="1600" dirty="0"/>
              <a:t>and</a:t>
            </a:r>
            <a:r>
              <a:rPr lang="pt-PT" sz="1600" dirty="0"/>
              <a:t> </a:t>
            </a:r>
            <a:r>
              <a:rPr lang="en-US" sz="1600" dirty="0"/>
              <a:t>mass</a:t>
            </a:r>
            <a:r>
              <a:rPr lang="pt-PT" sz="1600" dirty="0"/>
              <a:t> </a:t>
            </a:r>
            <a:r>
              <a:rPr lang="en-US" sz="1600" dirty="0"/>
              <a:t>quantification; valvular and pericardial disease</a:t>
            </a:r>
          </a:p>
          <a:p>
            <a:pPr marL="285750" indent="-285750">
              <a:spcAft>
                <a:spcPts val="1200"/>
              </a:spcAft>
              <a:buFont typeface="Arial" panose="020B0604020202020204" pitchFamily="34" charset="0"/>
              <a:buChar char="•"/>
            </a:pPr>
            <a:r>
              <a:rPr lang="pt-PT" sz="1600" b="1" dirty="0" err="1"/>
              <a:t>Strain</a:t>
            </a:r>
            <a:r>
              <a:rPr lang="pt-PT" sz="1600" b="1" dirty="0"/>
              <a:t> </a:t>
            </a:r>
            <a:r>
              <a:rPr lang="en-US" sz="1600" b="1" dirty="0"/>
              <a:t>imaging</a:t>
            </a:r>
          </a:p>
          <a:p>
            <a:pPr marL="285750" indent="-285750">
              <a:spcAft>
                <a:spcPts val="1200"/>
              </a:spcAft>
              <a:buFont typeface="Arial" panose="020B0604020202020204" pitchFamily="34" charset="0"/>
              <a:buChar char="•"/>
            </a:pPr>
            <a:r>
              <a:rPr lang="pt-PT" sz="1600" b="1" dirty="0"/>
              <a:t>Real-time </a:t>
            </a:r>
            <a:r>
              <a:rPr lang="en-US" sz="1600" b="1" dirty="0"/>
              <a:t>cine</a:t>
            </a:r>
            <a:r>
              <a:rPr lang="pt-PT" sz="1600" b="1" dirty="0"/>
              <a:t>: </a:t>
            </a:r>
            <a:r>
              <a:rPr lang="pt-PT" sz="1600" dirty="0"/>
              <a:t>ventricular </a:t>
            </a:r>
            <a:r>
              <a:rPr lang="pt-PT" sz="1600" dirty="0" err="1"/>
              <a:t>interdependence</a:t>
            </a:r>
            <a:r>
              <a:rPr lang="pt-PT" sz="1600" dirty="0"/>
              <a:t> </a:t>
            </a:r>
            <a:r>
              <a:rPr lang="pt-PT" sz="1600" dirty="0" err="1"/>
              <a:t>and</a:t>
            </a:r>
            <a:r>
              <a:rPr lang="pt-PT" sz="1600" dirty="0"/>
              <a:t> </a:t>
            </a:r>
            <a:r>
              <a:rPr lang="pt-PT" sz="1600" dirty="0" err="1"/>
              <a:t>septal</a:t>
            </a:r>
            <a:r>
              <a:rPr lang="pt-PT" sz="1600" dirty="0"/>
              <a:t> </a:t>
            </a:r>
            <a:r>
              <a:rPr lang="pt-PT" sz="1600" dirty="0" err="1"/>
              <a:t>shift</a:t>
            </a:r>
            <a:endParaRPr lang="pt-PT" sz="1600" dirty="0"/>
          </a:p>
          <a:p>
            <a:pPr marL="285750" indent="-285750">
              <a:spcAft>
                <a:spcPts val="1200"/>
              </a:spcAft>
              <a:buFont typeface="Arial" panose="020B0604020202020204" pitchFamily="34" charset="0"/>
              <a:buChar char="•"/>
            </a:pPr>
            <a:r>
              <a:rPr lang="pt-PT" sz="1600" b="1" dirty="0" err="1"/>
              <a:t>Phase-contrast</a:t>
            </a:r>
            <a:r>
              <a:rPr lang="pt-PT" sz="1600" b="1" dirty="0"/>
              <a:t>: </a:t>
            </a:r>
            <a:r>
              <a:rPr lang="pt-PT" sz="1600" dirty="0" err="1"/>
              <a:t>assessment</a:t>
            </a:r>
            <a:r>
              <a:rPr lang="pt-PT" sz="1600" dirty="0"/>
              <a:t> </a:t>
            </a:r>
            <a:r>
              <a:rPr lang="pt-PT" sz="1600" dirty="0" err="1"/>
              <a:t>of</a:t>
            </a:r>
            <a:r>
              <a:rPr lang="pt-PT" sz="1600" dirty="0"/>
              <a:t> valvular </a:t>
            </a:r>
            <a:r>
              <a:rPr lang="pt-PT" sz="1600" dirty="0" err="1"/>
              <a:t>regurgitation</a:t>
            </a:r>
            <a:r>
              <a:rPr lang="pt-PT" sz="1600" dirty="0"/>
              <a:t> </a:t>
            </a:r>
            <a:r>
              <a:rPr lang="pt-PT" sz="1600" dirty="0" err="1"/>
              <a:t>or</a:t>
            </a:r>
            <a:r>
              <a:rPr lang="pt-PT" sz="1600" dirty="0"/>
              <a:t> </a:t>
            </a:r>
            <a:r>
              <a:rPr lang="pt-PT" sz="1600" dirty="0" err="1"/>
              <a:t>stenosis</a:t>
            </a:r>
            <a:endParaRPr lang="pt-PT" sz="1600" dirty="0"/>
          </a:p>
          <a:p>
            <a:endParaRPr lang="pt-PT" dirty="0"/>
          </a:p>
        </p:txBody>
      </p:sp>
      <p:sp>
        <p:nvSpPr>
          <p:cNvPr id="8" name="CaixaDeTexto 7">
            <a:extLst>
              <a:ext uri="{FF2B5EF4-FFF2-40B4-BE49-F238E27FC236}">
                <a16:creationId xmlns:a16="http://schemas.microsoft.com/office/drawing/2014/main" id="{A20B05C0-0EED-7923-EC61-04D721E0E1A9}"/>
              </a:ext>
            </a:extLst>
          </p:cNvPr>
          <p:cNvSpPr txBox="1"/>
          <p:nvPr/>
        </p:nvSpPr>
        <p:spPr>
          <a:xfrm>
            <a:off x="4292698" y="5213372"/>
            <a:ext cx="6958220" cy="1231106"/>
          </a:xfrm>
          <a:prstGeom prst="rect">
            <a:avLst/>
          </a:prstGeom>
          <a:noFill/>
        </p:spPr>
        <p:txBody>
          <a:bodyPr wrap="square" rtlCol="0">
            <a:spAutoFit/>
          </a:bodyPr>
          <a:lstStyle/>
          <a:p>
            <a:pPr>
              <a:spcAft>
                <a:spcPts val="1200"/>
              </a:spcAft>
            </a:pPr>
            <a:r>
              <a:rPr lang="en-GB" b="1" dirty="0">
                <a:solidFill>
                  <a:srgbClr val="17509E"/>
                </a:solidFill>
              </a:rPr>
              <a:t>Stress CMR</a:t>
            </a:r>
          </a:p>
          <a:p>
            <a:pPr marL="285750" indent="-285750">
              <a:spcAft>
                <a:spcPts val="1200"/>
              </a:spcAft>
              <a:buFont typeface="Arial" panose="020B0604020202020204" pitchFamily="34" charset="0"/>
              <a:buChar char="•"/>
            </a:pPr>
            <a:r>
              <a:rPr lang="pt-PT" sz="1600" b="1" dirty="0"/>
              <a:t>Stress </a:t>
            </a:r>
            <a:r>
              <a:rPr lang="pt-PT" sz="1600" b="1" dirty="0" err="1"/>
              <a:t>induced</a:t>
            </a:r>
            <a:r>
              <a:rPr lang="pt-PT" sz="1600" b="1" dirty="0"/>
              <a:t> </a:t>
            </a:r>
            <a:r>
              <a:rPr lang="pt-PT" sz="1600" b="1" dirty="0" err="1"/>
              <a:t>ischaemia</a:t>
            </a:r>
            <a:r>
              <a:rPr lang="pt-PT" sz="1600" b="1" dirty="0"/>
              <a:t>: </a:t>
            </a:r>
            <a:r>
              <a:rPr lang="pt-PT" sz="1600" dirty="0" err="1"/>
              <a:t>coronary</a:t>
            </a:r>
            <a:r>
              <a:rPr lang="pt-PT" sz="1600" dirty="0"/>
              <a:t> </a:t>
            </a:r>
            <a:r>
              <a:rPr lang="pt-PT" sz="1600" dirty="0" err="1"/>
              <a:t>artery</a:t>
            </a:r>
            <a:r>
              <a:rPr lang="pt-PT" sz="1600" dirty="0"/>
              <a:t> </a:t>
            </a:r>
            <a:r>
              <a:rPr lang="pt-PT" sz="1600" dirty="0" err="1"/>
              <a:t>disease</a:t>
            </a:r>
            <a:r>
              <a:rPr lang="pt-PT" sz="1600" dirty="0"/>
              <a:t> </a:t>
            </a:r>
            <a:r>
              <a:rPr lang="pt-PT" sz="1600" dirty="0" err="1"/>
              <a:t>or</a:t>
            </a:r>
            <a:r>
              <a:rPr lang="pt-PT" sz="1600" dirty="0"/>
              <a:t> microvascular </a:t>
            </a:r>
            <a:r>
              <a:rPr lang="pt-PT" sz="1600" dirty="0" err="1"/>
              <a:t>disease</a:t>
            </a:r>
            <a:endParaRPr lang="pt-PT" sz="1600" dirty="0"/>
          </a:p>
          <a:p>
            <a:endParaRPr lang="en-US" dirty="0"/>
          </a:p>
        </p:txBody>
      </p:sp>
      <p:sp>
        <p:nvSpPr>
          <p:cNvPr id="12" name="Retângulo 11">
            <a:extLst>
              <a:ext uri="{FF2B5EF4-FFF2-40B4-BE49-F238E27FC236}">
                <a16:creationId xmlns:a16="http://schemas.microsoft.com/office/drawing/2014/main" id="{D0E942C6-2053-585B-525D-F711BC1E083A}"/>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113773DC-7D81-E972-A5A6-E406009D77F5}"/>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Magnetic Resonance</a:t>
            </a:r>
          </a:p>
        </p:txBody>
      </p:sp>
      <p:sp>
        <p:nvSpPr>
          <p:cNvPr id="3" name="CaixaDeTexto 2">
            <a:extLst>
              <a:ext uri="{FF2B5EF4-FFF2-40B4-BE49-F238E27FC236}">
                <a16:creationId xmlns:a16="http://schemas.microsoft.com/office/drawing/2014/main" id="{47D71B40-0D84-673B-F6A1-BE74534C79B9}"/>
              </a:ext>
            </a:extLst>
          </p:cNvPr>
          <p:cNvSpPr txBox="1"/>
          <p:nvPr/>
        </p:nvSpPr>
        <p:spPr>
          <a:xfrm>
            <a:off x="8133305" y="4752900"/>
            <a:ext cx="2705100" cy="253916"/>
          </a:xfrm>
          <a:prstGeom prst="rect">
            <a:avLst/>
          </a:prstGeom>
          <a:noFill/>
        </p:spPr>
        <p:txBody>
          <a:bodyPr wrap="square">
            <a:spAutoFit/>
          </a:bodyPr>
          <a:lstStyle/>
          <a:p>
            <a:r>
              <a:rPr lang="en-GB" sz="1050" b="0" i="0" dirty="0">
                <a:solidFill>
                  <a:srgbClr val="212121"/>
                </a:solidFill>
                <a:effectLst/>
              </a:rPr>
              <a:t>Jordan JH</a:t>
            </a:r>
            <a:r>
              <a:rPr lang="en-GB" sz="1050" b="0" i="0" dirty="0">
                <a:solidFill>
                  <a:srgbClr val="212121"/>
                </a:solidFill>
                <a:effectLst/>
                <a:latin typeface="BlinkMacSystemFont"/>
              </a:rPr>
              <a:t> et al</a:t>
            </a:r>
            <a:r>
              <a:rPr lang="en-GB" sz="1050" b="0" i="0" dirty="0">
                <a:solidFill>
                  <a:srgbClr val="212121"/>
                </a:solidFill>
                <a:effectLst/>
              </a:rPr>
              <a:t>, JACC Cardiovasc Imaging. 2018</a:t>
            </a:r>
            <a:endParaRPr lang="en-GB" sz="1050" dirty="0"/>
          </a:p>
        </p:txBody>
      </p:sp>
      <p:pic>
        <p:nvPicPr>
          <p:cNvPr id="6" name="Picture 5">
            <a:extLst>
              <a:ext uri="{FF2B5EF4-FFF2-40B4-BE49-F238E27FC236}">
                <a16:creationId xmlns:a16="http://schemas.microsoft.com/office/drawing/2014/main" id="{8793C755-7EFC-876D-BCCF-6D881C9873B5}"/>
              </a:ext>
            </a:extLst>
          </p:cNvPr>
          <p:cNvPicPr>
            <a:picLocks noChangeAspect="1"/>
          </p:cNvPicPr>
          <p:nvPr/>
        </p:nvPicPr>
        <p:blipFill>
          <a:blip r:embed="rId6"/>
          <a:stretch>
            <a:fillRect/>
          </a:stretch>
        </p:blipFill>
        <p:spPr>
          <a:xfrm>
            <a:off x="4912810" y="1099464"/>
            <a:ext cx="6440990" cy="3621466"/>
          </a:xfrm>
          <a:prstGeom prst="rect">
            <a:avLst/>
          </a:prstGeom>
        </p:spPr>
      </p:pic>
      <p:pic>
        <p:nvPicPr>
          <p:cNvPr id="41" name="Áudio 40">
            <a:hlinkClick r:id="" action="ppaction://media"/>
            <a:extLst>
              <a:ext uri="{FF2B5EF4-FFF2-40B4-BE49-F238E27FC236}">
                <a16:creationId xmlns:a16="http://schemas.microsoft.com/office/drawing/2014/main" id="{ECD49184-7694-10FD-6D6C-6AEA5C49D3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9897432"/>
      </p:ext>
    </p:extLst>
  </p:cSld>
  <p:clrMapOvr>
    <a:masterClrMapping/>
  </p:clrMapOvr>
  <mc:AlternateContent xmlns:mc="http://schemas.openxmlformats.org/markup-compatibility/2006" xmlns:p14="http://schemas.microsoft.com/office/powerpoint/2010/main">
    <mc:Choice Requires="p14">
      <p:transition spd="slow" p14:dur="2000" advTm="25866"/>
    </mc:Choice>
    <mc:Fallback xmlns="">
      <p:transition spd="slow" advTm="25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3" name="CaixaDeTexto 2">
            <a:extLst>
              <a:ext uri="{FF2B5EF4-FFF2-40B4-BE49-F238E27FC236}">
                <a16:creationId xmlns:a16="http://schemas.microsoft.com/office/drawing/2014/main" id="{65077C41-A377-57E1-FD84-F90D6AAE6A51}"/>
              </a:ext>
            </a:extLst>
          </p:cNvPr>
          <p:cNvSpPr txBox="1"/>
          <p:nvPr/>
        </p:nvSpPr>
        <p:spPr>
          <a:xfrm>
            <a:off x="691661" y="1307968"/>
            <a:ext cx="3824142" cy="4047262"/>
          </a:xfrm>
          <a:prstGeom prst="rect">
            <a:avLst/>
          </a:prstGeom>
          <a:noFill/>
        </p:spPr>
        <p:txBody>
          <a:bodyPr wrap="square" rtlCol="0">
            <a:spAutoFit/>
          </a:bodyPr>
          <a:lstStyle/>
          <a:p>
            <a:pPr>
              <a:spcAft>
                <a:spcPts val="1800"/>
              </a:spcAft>
            </a:pPr>
            <a:r>
              <a:rPr lang="en-US" b="1" dirty="0">
                <a:solidFill>
                  <a:srgbClr val="17509E"/>
                </a:solidFill>
              </a:rPr>
              <a:t>Tissue characterization</a:t>
            </a:r>
          </a:p>
          <a:p>
            <a:pPr marL="285750" indent="-285750">
              <a:spcAft>
                <a:spcPts val="1200"/>
              </a:spcAft>
              <a:buFont typeface="Arial" panose="020B0604020202020204" pitchFamily="34" charset="0"/>
              <a:buChar char="•"/>
            </a:pPr>
            <a:r>
              <a:rPr lang="en-US" sz="1600" b="1" dirty="0"/>
              <a:t>Fat/water separation imaging: </a:t>
            </a:r>
            <a:r>
              <a:rPr lang="en-US" sz="1600" dirty="0"/>
              <a:t>identify pericardium and distinguish from fat</a:t>
            </a:r>
          </a:p>
          <a:p>
            <a:pPr marL="285750" indent="-285750">
              <a:spcAft>
                <a:spcPts val="1200"/>
              </a:spcAft>
              <a:buFont typeface="Arial" panose="020B0604020202020204" pitchFamily="34" charset="0"/>
              <a:buChar char="•"/>
            </a:pPr>
            <a:r>
              <a:rPr lang="en-US" sz="1600" b="1" dirty="0"/>
              <a:t>Native T1 mapping: </a:t>
            </a:r>
            <a:r>
              <a:rPr lang="en-US" sz="1600" dirty="0"/>
              <a:t>myocardial fibrosis and infiltrative processes</a:t>
            </a:r>
          </a:p>
          <a:p>
            <a:pPr marL="285750" indent="-285750">
              <a:spcAft>
                <a:spcPts val="1200"/>
              </a:spcAft>
              <a:buFont typeface="Arial" panose="020B0604020202020204" pitchFamily="34" charset="0"/>
              <a:buChar char="•"/>
            </a:pPr>
            <a:r>
              <a:rPr lang="en-US" sz="1600" b="1" dirty="0"/>
              <a:t>T2 mapping: </a:t>
            </a:r>
            <a:r>
              <a:rPr lang="en-US" sz="1600" dirty="0"/>
              <a:t>inflammation</a:t>
            </a:r>
          </a:p>
          <a:p>
            <a:pPr marL="285750" indent="-285750">
              <a:spcAft>
                <a:spcPts val="1200"/>
              </a:spcAft>
              <a:buFont typeface="Arial" panose="020B0604020202020204" pitchFamily="34" charset="0"/>
              <a:buChar char="•"/>
            </a:pPr>
            <a:r>
              <a:rPr lang="en-US" sz="1600" b="1" dirty="0"/>
              <a:t>T2* mapping</a:t>
            </a:r>
            <a:r>
              <a:rPr lang="en-US" sz="1600" dirty="0"/>
              <a:t>: iron overload</a:t>
            </a:r>
          </a:p>
          <a:p>
            <a:pPr marL="285750" indent="-285750">
              <a:spcAft>
                <a:spcPts val="1200"/>
              </a:spcAft>
              <a:buFont typeface="Arial" panose="020B0604020202020204" pitchFamily="34" charset="0"/>
              <a:buChar char="•"/>
            </a:pPr>
            <a:r>
              <a:rPr lang="en-US" sz="1600" b="1" dirty="0"/>
              <a:t>Contrast-enhanced T1 mapping: </a:t>
            </a:r>
            <a:r>
              <a:rPr lang="en-US" sz="1600" dirty="0"/>
              <a:t>extracellular volume calculation</a:t>
            </a:r>
          </a:p>
          <a:p>
            <a:pPr marL="285750" indent="-285750">
              <a:spcAft>
                <a:spcPts val="1200"/>
              </a:spcAft>
              <a:buFont typeface="Arial" panose="020B0604020202020204" pitchFamily="34" charset="0"/>
              <a:buChar char="•"/>
            </a:pPr>
            <a:r>
              <a:rPr lang="en-US" sz="1600" b="1" dirty="0"/>
              <a:t>Late gadolinium enhancement (LGE)</a:t>
            </a:r>
          </a:p>
          <a:p>
            <a:endParaRPr lang="pt-PT" dirty="0"/>
          </a:p>
        </p:txBody>
      </p:sp>
      <p:sp>
        <p:nvSpPr>
          <p:cNvPr id="15" name="Retângulo 14">
            <a:extLst>
              <a:ext uri="{FF2B5EF4-FFF2-40B4-BE49-F238E27FC236}">
                <a16:creationId xmlns:a16="http://schemas.microsoft.com/office/drawing/2014/main" id="{364A1A7D-9A79-216E-A50C-CA6D2E900DC6}"/>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E32063BD-E229-C5D9-C987-2E09BF28DA1C}"/>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Magnetic Resonance</a:t>
            </a:r>
          </a:p>
        </p:txBody>
      </p:sp>
      <p:sp>
        <p:nvSpPr>
          <p:cNvPr id="2" name="CaixaDeTexto 1">
            <a:extLst>
              <a:ext uri="{FF2B5EF4-FFF2-40B4-BE49-F238E27FC236}">
                <a16:creationId xmlns:a16="http://schemas.microsoft.com/office/drawing/2014/main" id="{6F2E4E53-BE2E-C9AC-678B-B81D890DED57}"/>
              </a:ext>
            </a:extLst>
          </p:cNvPr>
          <p:cNvSpPr txBox="1"/>
          <p:nvPr/>
        </p:nvSpPr>
        <p:spPr>
          <a:xfrm>
            <a:off x="8133305" y="5105948"/>
            <a:ext cx="3048413" cy="253916"/>
          </a:xfrm>
          <a:prstGeom prst="rect">
            <a:avLst/>
          </a:prstGeom>
          <a:noFill/>
        </p:spPr>
        <p:txBody>
          <a:bodyPr wrap="square">
            <a:spAutoFit/>
          </a:bodyPr>
          <a:lstStyle/>
          <a:p>
            <a:r>
              <a:rPr lang="en-GB" sz="1050" b="0" i="0" dirty="0">
                <a:solidFill>
                  <a:srgbClr val="212121"/>
                </a:solidFill>
                <a:effectLst/>
              </a:rPr>
              <a:t>Jordan JH </a:t>
            </a:r>
            <a:r>
              <a:rPr lang="en-GB" sz="1050" b="0" i="0" dirty="0">
                <a:solidFill>
                  <a:srgbClr val="212121"/>
                </a:solidFill>
                <a:effectLst/>
                <a:latin typeface="BlinkMacSystemFont"/>
              </a:rPr>
              <a:t>et al</a:t>
            </a:r>
            <a:r>
              <a:rPr lang="en-GB" sz="1050" b="0" i="0" dirty="0">
                <a:solidFill>
                  <a:srgbClr val="212121"/>
                </a:solidFill>
                <a:effectLst/>
              </a:rPr>
              <a:t>, JACC Cardiovasc Imaging. 2018</a:t>
            </a:r>
            <a:endParaRPr lang="en-GB" sz="1050" dirty="0"/>
          </a:p>
        </p:txBody>
      </p:sp>
      <p:pic>
        <p:nvPicPr>
          <p:cNvPr id="5" name="Picture 4">
            <a:extLst>
              <a:ext uri="{FF2B5EF4-FFF2-40B4-BE49-F238E27FC236}">
                <a16:creationId xmlns:a16="http://schemas.microsoft.com/office/drawing/2014/main" id="{205C638E-66A2-24CB-01AB-7369183922AC}"/>
              </a:ext>
            </a:extLst>
          </p:cNvPr>
          <p:cNvPicPr>
            <a:picLocks noChangeAspect="1"/>
          </p:cNvPicPr>
          <p:nvPr/>
        </p:nvPicPr>
        <p:blipFill>
          <a:blip r:embed="rId6"/>
          <a:stretch>
            <a:fillRect/>
          </a:stretch>
        </p:blipFill>
        <p:spPr>
          <a:xfrm>
            <a:off x="4912810" y="1375812"/>
            <a:ext cx="6440990" cy="3621466"/>
          </a:xfrm>
          <a:prstGeom prst="rect">
            <a:avLst/>
          </a:prstGeom>
        </p:spPr>
      </p:pic>
      <p:pic>
        <p:nvPicPr>
          <p:cNvPr id="59" name="Áudio 58">
            <a:hlinkClick r:id="" action="ppaction://media"/>
            <a:extLst>
              <a:ext uri="{FF2B5EF4-FFF2-40B4-BE49-F238E27FC236}">
                <a16:creationId xmlns:a16="http://schemas.microsoft.com/office/drawing/2014/main" id="{38984310-8B4F-F65B-0BC7-6E601445F9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43939398"/>
      </p:ext>
    </p:extLst>
  </p:cSld>
  <p:clrMapOvr>
    <a:masterClrMapping/>
  </p:clrMapOvr>
  <mc:AlternateContent xmlns:mc="http://schemas.openxmlformats.org/markup-compatibility/2006" xmlns:p14="http://schemas.microsoft.com/office/powerpoint/2010/main">
    <mc:Choice Requires="p14">
      <p:transition spd="slow" p14:dur="2000" advTm="29096"/>
    </mc:Choice>
    <mc:Fallback xmlns="">
      <p:transition spd="slow" advTm="2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6" name="Retângulo 5">
            <a:extLst>
              <a:ext uri="{FF2B5EF4-FFF2-40B4-BE49-F238E27FC236}">
                <a16:creationId xmlns:a16="http://schemas.microsoft.com/office/drawing/2014/main" id="{123CF490-C478-DFAF-B1D3-2B2C9C45D129}"/>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m 2">
            <a:extLst>
              <a:ext uri="{FF2B5EF4-FFF2-40B4-BE49-F238E27FC236}">
                <a16:creationId xmlns:a16="http://schemas.microsoft.com/office/drawing/2014/main" id="{A8975555-11DD-E2A3-5BC6-818F320AC506}"/>
              </a:ext>
            </a:extLst>
          </p:cNvPr>
          <p:cNvPicPr>
            <a:picLocks noChangeAspect="1"/>
          </p:cNvPicPr>
          <p:nvPr/>
        </p:nvPicPr>
        <p:blipFill>
          <a:blip r:embed="rId6"/>
          <a:stretch>
            <a:fillRect/>
          </a:stretch>
        </p:blipFill>
        <p:spPr>
          <a:xfrm>
            <a:off x="4591951" y="1066929"/>
            <a:ext cx="6761849" cy="4095412"/>
          </a:xfrm>
          <a:prstGeom prst="rect">
            <a:avLst/>
          </a:prstGeom>
        </p:spPr>
      </p:pic>
      <p:sp>
        <p:nvSpPr>
          <p:cNvPr id="7" name="CaixaDeTexto 6">
            <a:extLst>
              <a:ext uri="{FF2B5EF4-FFF2-40B4-BE49-F238E27FC236}">
                <a16:creationId xmlns:a16="http://schemas.microsoft.com/office/drawing/2014/main" id="{688F95DA-2F7C-1783-188F-EEEEBEB2B378}"/>
              </a:ext>
            </a:extLst>
          </p:cNvPr>
          <p:cNvSpPr txBox="1"/>
          <p:nvPr/>
        </p:nvSpPr>
        <p:spPr>
          <a:xfrm>
            <a:off x="8725900" y="5128996"/>
            <a:ext cx="4037600" cy="253916"/>
          </a:xfrm>
          <a:prstGeom prst="rect">
            <a:avLst/>
          </a:prstGeom>
          <a:noFill/>
        </p:spPr>
        <p:txBody>
          <a:bodyPr wrap="square">
            <a:spAutoFit/>
          </a:bodyPr>
          <a:lstStyle/>
          <a:p>
            <a:r>
              <a:rPr lang="en-GB" sz="1050" b="0" i="0" dirty="0">
                <a:solidFill>
                  <a:srgbClr val="212121"/>
                </a:solidFill>
                <a:effectLst/>
              </a:rPr>
              <a:t>Plana JC </a:t>
            </a:r>
            <a:r>
              <a:rPr lang="en-GB" sz="1050" b="0" i="0" dirty="0">
                <a:solidFill>
                  <a:srgbClr val="212121"/>
                </a:solidFill>
                <a:effectLst/>
                <a:latin typeface="BlinkMacSystemFont"/>
              </a:rPr>
              <a:t>et al</a:t>
            </a:r>
            <a:r>
              <a:rPr lang="en-GB" sz="1050" dirty="0">
                <a:solidFill>
                  <a:srgbClr val="212121"/>
                </a:solidFill>
              </a:rPr>
              <a:t>, </a:t>
            </a:r>
            <a:r>
              <a:rPr lang="en-GB" sz="1050" b="0" i="0" dirty="0">
                <a:solidFill>
                  <a:srgbClr val="212121"/>
                </a:solidFill>
                <a:effectLst/>
              </a:rPr>
              <a:t>JACC Cardiovasc Imaging. 2018</a:t>
            </a:r>
            <a:endParaRPr lang="en-GB" sz="1050" dirty="0"/>
          </a:p>
        </p:txBody>
      </p:sp>
      <p:sp>
        <p:nvSpPr>
          <p:cNvPr id="5" name="CaixaDeTexto 4">
            <a:extLst>
              <a:ext uri="{FF2B5EF4-FFF2-40B4-BE49-F238E27FC236}">
                <a16:creationId xmlns:a16="http://schemas.microsoft.com/office/drawing/2014/main" id="{FE79CF70-9EAC-2602-7DF4-2A4EA3EC05DE}"/>
              </a:ext>
            </a:extLst>
          </p:cNvPr>
          <p:cNvSpPr txBox="1"/>
          <p:nvPr/>
        </p:nvSpPr>
        <p:spPr>
          <a:xfrm>
            <a:off x="663148" y="1281789"/>
            <a:ext cx="3928803" cy="4093428"/>
          </a:xfrm>
          <a:prstGeom prst="rect">
            <a:avLst/>
          </a:prstGeom>
          <a:noFill/>
        </p:spPr>
        <p:txBody>
          <a:bodyPr wrap="square" rtlCol="0">
            <a:spAutoFit/>
          </a:bodyPr>
          <a:lstStyle/>
          <a:p>
            <a:pPr>
              <a:spcAft>
                <a:spcPts val="1200"/>
              </a:spcAft>
            </a:pPr>
            <a:r>
              <a:rPr lang="pt-PT" sz="2000" b="1" dirty="0">
                <a:solidFill>
                  <a:srgbClr val="0066CC"/>
                </a:solidFill>
              </a:rPr>
              <a:t>LEFT VENTRICLE (LV) DYSFUNCTION</a:t>
            </a:r>
          </a:p>
          <a:p>
            <a:pPr>
              <a:spcAft>
                <a:spcPts val="1200"/>
              </a:spcAft>
            </a:pPr>
            <a:endParaRPr lang="en-US" sz="1000" dirty="0"/>
          </a:p>
          <a:p>
            <a:pPr>
              <a:spcAft>
                <a:spcPts val="1200"/>
              </a:spcAft>
            </a:pPr>
            <a:r>
              <a:rPr lang="en-US" dirty="0"/>
              <a:t>Differential diagnosis</a:t>
            </a:r>
          </a:p>
          <a:p>
            <a:pPr marL="285750" indent="-285750">
              <a:spcAft>
                <a:spcPts val="1200"/>
              </a:spcAft>
              <a:buClr>
                <a:srgbClr val="0066CC"/>
              </a:buClr>
              <a:buFont typeface="Wingdings" panose="05000000000000000000" pitchFamily="2" charset="2"/>
              <a:buChar char="§"/>
            </a:pPr>
            <a:r>
              <a:rPr lang="en-US" sz="1600" b="1" dirty="0"/>
              <a:t>Ischemia</a:t>
            </a:r>
            <a:endParaRPr lang="en-US" sz="1600" dirty="0"/>
          </a:p>
          <a:p>
            <a:pPr marL="285750" indent="-285750">
              <a:spcAft>
                <a:spcPts val="1200"/>
              </a:spcAft>
              <a:buClr>
                <a:srgbClr val="0066CC"/>
              </a:buClr>
              <a:buFont typeface="Wingdings" panose="05000000000000000000" pitchFamily="2" charset="2"/>
              <a:buChar char="§"/>
            </a:pPr>
            <a:r>
              <a:rPr lang="en-US" sz="1600" b="1" dirty="0"/>
              <a:t>Infiltrative disease</a:t>
            </a:r>
          </a:p>
          <a:p>
            <a:pPr marL="285750" indent="-285750">
              <a:spcAft>
                <a:spcPts val="1200"/>
              </a:spcAft>
              <a:buClr>
                <a:srgbClr val="0066CC"/>
              </a:buClr>
              <a:buFont typeface="Wingdings" panose="05000000000000000000" pitchFamily="2" charset="2"/>
              <a:buChar char="§"/>
            </a:pPr>
            <a:r>
              <a:rPr lang="en-US" sz="1600" b="1" dirty="0"/>
              <a:t>Myocarditis</a:t>
            </a:r>
          </a:p>
          <a:p>
            <a:pPr marL="285750" indent="-285750">
              <a:spcAft>
                <a:spcPts val="1200"/>
              </a:spcAft>
              <a:buClr>
                <a:srgbClr val="0066CC"/>
              </a:buClr>
              <a:buFont typeface="Wingdings" panose="05000000000000000000" pitchFamily="2" charset="2"/>
              <a:buChar char="§"/>
            </a:pPr>
            <a:r>
              <a:rPr lang="en-US" sz="1600" b="1" dirty="0"/>
              <a:t>Stress induced cardiomyopathy </a:t>
            </a:r>
          </a:p>
          <a:p>
            <a:pPr marL="285750" indent="-285750">
              <a:spcAft>
                <a:spcPts val="1200"/>
              </a:spcAft>
              <a:buClr>
                <a:srgbClr val="0066CC"/>
              </a:buClr>
              <a:buFont typeface="Wingdings" panose="05000000000000000000" pitchFamily="2" charset="2"/>
              <a:buChar char="§"/>
            </a:pPr>
            <a:r>
              <a:rPr lang="en-US" sz="1600" b="1" dirty="0"/>
              <a:t>Sepsis</a:t>
            </a:r>
          </a:p>
          <a:p>
            <a:pPr marL="285750" indent="-285750">
              <a:spcAft>
                <a:spcPts val="1200"/>
              </a:spcAft>
              <a:buClr>
                <a:srgbClr val="0066CC"/>
              </a:buClr>
              <a:buFont typeface="Wingdings" panose="05000000000000000000" pitchFamily="2" charset="2"/>
              <a:buChar char="§"/>
            </a:pPr>
            <a:r>
              <a:rPr lang="en-US" sz="1600" b="1" dirty="0"/>
              <a:t>Cancer-treatment related cardiotoxicity</a:t>
            </a:r>
            <a:endParaRPr lang="en-US" sz="1600" dirty="0"/>
          </a:p>
          <a:p>
            <a:endParaRPr lang="pt-PT" dirty="0"/>
          </a:p>
        </p:txBody>
      </p:sp>
      <p:sp>
        <p:nvSpPr>
          <p:cNvPr id="10" name="Title 1">
            <a:extLst>
              <a:ext uri="{FF2B5EF4-FFF2-40B4-BE49-F238E27FC236}">
                <a16:creationId xmlns:a16="http://schemas.microsoft.com/office/drawing/2014/main" id="{078E21A5-04F2-F2D9-1854-0349D8B3EFEF}"/>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Magnetic Resonance</a:t>
            </a:r>
          </a:p>
        </p:txBody>
      </p:sp>
      <p:pic>
        <p:nvPicPr>
          <p:cNvPr id="69" name="Áudio 68">
            <a:hlinkClick r:id="" action="ppaction://media"/>
            <a:extLst>
              <a:ext uri="{FF2B5EF4-FFF2-40B4-BE49-F238E27FC236}">
                <a16:creationId xmlns:a16="http://schemas.microsoft.com/office/drawing/2014/main" id="{02A10800-CF5E-BD1D-7E97-083F0511C0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77193983"/>
      </p:ext>
    </p:extLst>
  </p:cSld>
  <p:clrMapOvr>
    <a:masterClrMapping/>
  </p:clrMapOvr>
  <mc:AlternateContent xmlns:mc="http://schemas.openxmlformats.org/markup-compatibility/2006" xmlns:p14="http://schemas.microsoft.com/office/powerpoint/2010/main">
    <mc:Choice Requires="p14">
      <p:transition spd="slow" p14:dur="2000" advTm="25545"/>
    </mc:Choice>
    <mc:Fallback xmlns="">
      <p:transition spd="slow" advTm="2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6" name="Retângulo 5">
            <a:extLst>
              <a:ext uri="{FF2B5EF4-FFF2-40B4-BE49-F238E27FC236}">
                <a16:creationId xmlns:a16="http://schemas.microsoft.com/office/drawing/2014/main" id="{123CF490-C478-DFAF-B1D3-2B2C9C45D129}"/>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078E21A5-04F2-F2D9-1854-0349D8B3EFEF}"/>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Magnetic Resonance</a:t>
            </a:r>
          </a:p>
        </p:txBody>
      </p:sp>
      <p:pic>
        <p:nvPicPr>
          <p:cNvPr id="3" name="Imagem 2">
            <a:extLst>
              <a:ext uri="{FF2B5EF4-FFF2-40B4-BE49-F238E27FC236}">
                <a16:creationId xmlns:a16="http://schemas.microsoft.com/office/drawing/2014/main" id="{52EE175C-50BF-7D77-DBD4-F4FA2536694B}"/>
              </a:ext>
            </a:extLst>
          </p:cNvPr>
          <p:cNvPicPr>
            <a:picLocks noChangeAspect="1"/>
          </p:cNvPicPr>
          <p:nvPr/>
        </p:nvPicPr>
        <p:blipFill>
          <a:blip r:embed="rId6"/>
          <a:stretch>
            <a:fillRect/>
          </a:stretch>
        </p:blipFill>
        <p:spPr>
          <a:xfrm>
            <a:off x="5015664" y="1722537"/>
            <a:ext cx="6495615" cy="3232584"/>
          </a:xfrm>
          <a:prstGeom prst="rect">
            <a:avLst/>
          </a:prstGeom>
        </p:spPr>
      </p:pic>
      <p:sp>
        <p:nvSpPr>
          <p:cNvPr id="8" name="CaixaDeTexto 7">
            <a:extLst>
              <a:ext uri="{FF2B5EF4-FFF2-40B4-BE49-F238E27FC236}">
                <a16:creationId xmlns:a16="http://schemas.microsoft.com/office/drawing/2014/main" id="{A7149815-72DC-1376-8029-C02E34069B42}"/>
              </a:ext>
            </a:extLst>
          </p:cNvPr>
          <p:cNvSpPr txBox="1"/>
          <p:nvPr/>
        </p:nvSpPr>
        <p:spPr>
          <a:xfrm>
            <a:off x="882287" y="1354135"/>
            <a:ext cx="4133377" cy="3600986"/>
          </a:xfrm>
          <a:prstGeom prst="rect">
            <a:avLst/>
          </a:prstGeom>
          <a:noFill/>
        </p:spPr>
        <p:txBody>
          <a:bodyPr wrap="square" rtlCol="0">
            <a:spAutoFit/>
          </a:bodyPr>
          <a:lstStyle/>
          <a:p>
            <a:pPr>
              <a:spcAft>
                <a:spcPts val="1200"/>
              </a:spcAft>
            </a:pPr>
            <a:r>
              <a:rPr lang="pt-PT" sz="2000" b="1" dirty="0">
                <a:solidFill>
                  <a:srgbClr val="0066CC"/>
                </a:solidFill>
              </a:rPr>
              <a:t>MYOCARDITIS</a:t>
            </a:r>
            <a:r>
              <a:rPr lang="pt-PT" sz="2000" b="1" dirty="0">
                <a:solidFill>
                  <a:schemeClr val="accent1"/>
                </a:solidFill>
              </a:rPr>
              <a:t>  </a:t>
            </a:r>
            <a:r>
              <a:rPr lang="pt-PT" sz="2000" dirty="0"/>
              <a:t>(</a:t>
            </a:r>
            <a:r>
              <a:rPr lang="pt-PT" sz="2000" dirty="0" err="1"/>
              <a:t>stable</a:t>
            </a:r>
            <a:r>
              <a:rPr lang="pt-PT" sz="2000" dirty="0"/>
              <a:t> </a:t>
            </a:r>
            <a:r>
              <a:rPr lang="pt-PT" sz="2000" dirty="0" err="1"/>
              <a:t>patients</a:t>
            </a:r>
            <a:r>
              <a:rPr lang="pt-PT" sz="2000" dirty="0"/>
              <a:t>)</a:t>
            </a:r>
          </a:p>
          <a:p>
            <a:pPr>
              <a:spcAft>
                <a:spcPts val="1200"/>
              </a:spcAft>
            </a:pPr>
            <a:endParaRPr lang="pt-PT" sz="1000" dirty="0"/>
          </a:p>
          <a:p>
            <a:pPr marL="342900" indent="-342900">
              <a:spcAft>
                <a:spcPts val="1200"/>
              </a:spcAft>
              <a:buFontTx/>
              <a:buChar char="-"/>
            </a:pPr>
            <a:r>
              <a:rPr lang="pt-PT" sz="1600" b="1" dirty="0"/>
              <a:t>LV </a:t>
            </a:r>
            <a:r>
              <a:rPr lang="pt-PT" sz="1600" b="1" dirty="0" err="1"/>
              <a:t>systolic</a:t>
            </a:r>
            <a:r>
              <a:rPr lang="pt-PT" sz="1600" b="1" dirty="0"/>
              <a:t> </a:t>
            </a:r>
            <a:r>
              <a:rPr lang="pt-PT" sz="1600" b="1" dirty="0" err="1"/>
              <a:t>function</a:t>
            </a:r>
            <a:endParaRPr lang="pt-PT" sz="1600" b="1" dirty="0"/>
          </a:p>
          <a:p>
            <a:pPr marL="342900" indent="-342900">
              <a:spcAft>
                <a:spcPts val="1200"/>
              </a:spcAft>
              <a:buFontTx/>
              <a:buChar char="-"/>
            </a:pPr>
            <a:r>
              <a:rPr lang="pt-PT" sz="1600" b="1" dirty="0" err="1"/>
              <a:t>Strain</a:t>
            </a:r>
            <a:r>
              <a:rPr lang="pt-PT" sz="1600" b="1" dirty="0"/>
              <a:t> </a:t>
            </a:r>
            <a:r>
              <a:rPr lang="pt-PT" sz="1600" b="1" dirty="0" err="1"/>
              <a:t>analysis</a:t>
            </a:r>
            <a:endParaRPr lang="pt-PT" sz="1600" b="1" dirty="0"/>
          </a:p>
          <a:p>
            <a:pPr>
              <a:spcAft>
                <a:spcPts val="1200"/>
              </a:spcAft>
            </a:pPr>
            <a:endParaRPr lang="pt-PT" sz="1600" b="1" dirty="0">
              <a:solidFill>
                <a:schemeClr val="accent1"/>
              </a:solidFill>
            </a:endParaRPr>
          </a:p>
          <a:p>
            <a:pPr marL="285750" indent="-285750">
              <a:spcAft>
                <a:spcPts val="1200"/>
              </a:spcAft>
              <a:buClr>
                <a:srgbClr val="0066CC"/>
              </a:buClr>
              <a:buFont typeface="Wingdings" panose="05000000000000000000" pitchFamily="2" charset="2"/>
              <a:buChar char="§"/>
            </a:pPr>
            <a:r>
              <a:rPr lang="en-US" b="1" dirty="0"/>
              <a:t>Updated Lake Louise Criteria</a:t>
            </a:r>
          </a:p>
          <a:p>
            <a:pPr marL="285750" indent="-285750">
              <a:spcAft>
                <a:spcPts val="1200"/>
              </a:spcAft>
              <a:buClr>
                <a:srgbClr val="0066CC"/>
              </a:buClr>
              <a:buFontTx/>
              <a:buChar char="-"/>
            </a:pPr>
            <a:r>
              <a:rPr lang="en-US" sz="1600" dirty="0"/>
              <a:t>T1 mapping</a:t>
            </a:r>
          </a:p>
          <a:p>
            <a:pPr marL="285750" indent="-285750">
              <a:spcAft>
                <a:spcPts val="1200"/>
              </a:spcAft>
              <a:buClr>
                <a:srgbClr val="0066CC"/>
              </a:buClr>
              <a:buFontTx/>
              <a:buChar char="-"/>
            </a:pPr>
            <a:r>
              <a:rPr lang="en-US" sz="1600" dirty="0"/>
              <a:t>T2 mapping</a:t>
            </a:r>
          </a:p>
          <a:p>
            <a:pPr marL="285750" indent="-285750">
              <a:spcAft>
                <a:spcPts val="1200"/>
              </a:spcAft>
              <a:buClr>
                <a:srgbClr val="0066CC"/>
              </a:buClr>
              <a:buFontTx/>
              <a:buChar char="-"/>
            </a:pPr>
            <a:r>
              <a:rPr lang="en-US" sz="1600" dirty="0"/>
              <a:t>Late gadolinium enhancement</a:t>
            </a:r>
          </a:p>
        </p:txBody>
      </p:sp>
      <p:sp>
        <p:nvSpPr>
          <p:cNvPr id="5" name="CaixaDeTexto 4">
            <a:extLst>
              <a:ext uri="{FF2B5EF4-FFF2-40B4-BE49-F238E27FC236}">
                <a16:creationId xmlns:a16="http://schemas.microsoft.com/office/drawing/2014/main" id="{05D4C9A2-3BA7-4E13-BD3F-D58922D338F7}"/>
              </a:ext>
            </a:extLst>
          </p:cNvPr>
          <p:cNvSpPr txBox="1"/>
          <p:nvPr/>
        </p:nvSpPr>
        <p:spPr>
          <a:xfrm>
            <a:off x="9113537" y="5223126"/>
            <a:ext cx="2042125" cy="253916"/>
          </a:xfrm>
          <a:prstGeom prst="rect">
            <a:avLst/>
          </a:prstGeom>
          <a:noFill/>
        </p:spPr>
        <p:txBody>
          <a:bodyPr wrap="square">
            <a:spAutoFit/>
          </a:bodyPr>
          <a:lstStyle/>
          <a:p>
            <a:r>
              <a:rPr lang="en-GB" sz="1050" b="0" i="0" dirty="0">
                <a:solidFill>
                  <a:srgbClr val="212121"/>
                </a:solidFill>
                <a:effectLst/>
              </a:rPr>
              <a:t>Zhang L et al, </a:t>
            </a:r>
            <a:r>
              <a:rPr lang="en-GB" sz="1050" b="0" i="0" dirty="0" err="1">
                <a:solidFill>
                  <a:srgbClr val="212121"/>
                </a:solidFill>
                <a:effectLst/>
              </a:rPr>
              <a:t>Eur</a:t>
            </a:r>
            <a:r>
              <a:rPr lang="en-GB" sz="1050" b="0" i="0" dirty="0">
                <a:solidFill>
                  <a:srgbClr val="212121"/>
                </a:solidFill>
                <a:effectLst/>
              </a:rPr>
              <a:t> Heart J. 2020</a:t>
            </a:r>
            <a:endParaRPr lang="en-GB" sz="1050" dirty="0"/>
          </a:p>
        </p:txBody>
      </p:sp>
      <p:pic>
        <p:nvPicPr>
          <p:cNvPr id="39" name="Áudio 38">
            <a:hlinkClick r:id="" action="ppaction://media"/>
            <a:extLst>
              <a:ext uri="{FF2B5EF4-FFF2-40B4-BE49-F238E27FC236}">
                <a16:creationId xmlns:a16="http://schemas.microsoft.com/office/drawing/2014/main" id="{E4A97B51-6B4C-183C-6875-988781A5C0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05529852"/>
      </p:ext>
    </p:extLst>
  </p:cSld>
  <p:clrMapOvr>
    <a:masterClrMapping/>
  </p:clrMapOvr>
  <mc:AlternateContent xmlns:mc="http://schemas.openxmlformats.org/markup-compatibility/2006" xmlns:p14="http://schemas.microsoft.com/office/powerpoint/2010/main">
    <mc:Choice Requires="p14">
      <p:transition spd="slow" p14:dur="2000" advTm="18769"/>
    </mc:Choice>
    <mc:Fallback xmlns="">
      <p:transition spd="slow" advTm="18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65D23-D3D5-9542-AD0A-22CD575D112D}"/>
              </a:ext>
            </a:extLst>
          </p:cNvPr>
          <p:cNvPicPr>
            <a:picLocks noChangeAspect="1"/>
          </p:cNvPicPr>
          <p:nvPr/>
        </p:nvPicPr>
        <p:blipFill>
          <a:blip r:embed="rId5"/>
          <a:stretch>
            <a:fillRect/>
          </a:stretch>
        </p:blipFill>
        <p:spPr>
          <a:xfrm>
            <a:off x="518985" y="5548184"/>
            <a:ext cx="2258352" cy="998561"/>
          </a:xfrm>
          <a:prstGeom prst="rect">
            <a:avLst/>
          </a:prstGeom>
        </p:spPr>
      </p:pic>
      <p:sp>
        <p:nvSpPr>
          <p:cNvPr id="6" name="Retângulo 5">
            <a:extLst>
              <a:ext uri="{FF2B5EF4-FFF2-40B4-BE49-F238E27FC236}">
                <a16:creationId xmlns:a16="http://schemas.microsoft.com/office/drawing/2014/main" id="{123CF490-C478-DFAF-B1D3-2B2C9C45D129}"/>
              </a:ext>
            </a:extLst>
          </p:cNvPr>
          <p:cNvSpPr/>
          <p:nvPr/>
        </p:nvSpPr>
        <p:spPr>
          <a:xfrm>
            <a:off x="0" y="338959"/>
            <a:ext cx="2777337" cy="331076"/>
          </a:xfrm>
          <a:prstGeom prst="rect">
            <a:avLst/>
          </a:prstGeom>
          <a:solidFill>
            <a:srgbClr val="17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078E21A5-04F2-F2D9-1854-0349D8B3EFEF}"/>
              </a:ext>
            </a:extLst>
          </p:cNvPr>
          <p:cNvSpPr>
            <a:spLocks noGrp="1"/>
          </p:cNvSpPr>
          <p:nvPr>
            <p:ph type="title"/>
          </p:nvPr>
        </p:nvSpPr>
        <p:spPr>
          <a:xfrm>
            <a:off x="2855569" y="154940"/>
            <a:ext cx="4460631" cy="699113"/>
          </a:xfrm>
        </p:spPr>
        <p:txBody>
          <a:bodyPr>
            <a:normAutofit/>
          </a:bodyPr>
          <a:lstStyle/>
          <a:p>
            <a:r>
              <a:rPr lang="en-US" sz="2200" b="1" dirty="0">
                <a:latin typeface="Biome Light" panose="020B0303030204020804" pitchFamily="34" charset="0"/>
                <a:cs typeface="Biome Light" panose="020B0303030204020804" pitchFamily="34" charset="0"/>
              </a:rPr>
              <a:t>Cardiac Magnetic Resonance</a:t>
            </a:r>
          </a:p>
        </p:txBody>
      </p:sp>
      <p:pic>
        <p:nvPicPr>
          <p:cNvPr id="7" name="Imagem 6">
            <a:extLst>
              <a:ext uri="{FF2B5EF4-FFF2-40B4-BE49-F238E27FC236}">
                <a16:creationId xmlns:a16="http://schemas.microsoft.com/office/drawing/2014/main" id="{47E54FDA-4B1C-57A6-7C77-F2D2B68C6EBF}"/>
              </a:ext>
            </a:extLst>
          </p:cNvPr>
          <p:cNvPicPr>
            <a:picLocks noChangeAspect="1"/>
          </p:cNvPicPr>
          <p:nvPr/>
        </p:nvPicPr>
        <p:blipFill>
          <a:blip r:embed="rId6"/>
          <a:stretch>
            <a:fillRect/>
          </a:stretch>
        </p:blipFill>
        <p:spPr>
          <a:xfrm>
            <a:off x="5543084" y="1473212"/>
            <a:ext cx="5534491" cy="3725503"/>
          </a:xfrm>
          <a:prstGeom prst="rect">
            <a:avLst/>
          </a:prstGeom>
        </p:spPr>
      </p:pic>
      <p:sp>
        <p:nvSpPr>
          <p:cNvPr id="9" name="CaixaDeTexto 8">
            <a:extLst>
              <a:ext uri="{FF2B5EF4-FFF2-40B4-BE49-F238E27FC236}">
                <a16:creationId xmlns:a16="http://schemas.microsoft.com/office/drawing/2014/main" id="{4758A772-7A9B-C99B-051A-487B73E7774A}"/>
              </a:ext>
            </a:extLst>
          </p:cNvPr>
          <p:cNvSpPr txBox="1"/>
          <p:nvPr/>
        </p:nvSpPr>
        <p:spPr>
          <a:xfrm>
            <a:off x="7200825" y="5294268"/>
            <a:ext cx="4074252" cy="253916"/>
          </a:xfrm>
          <a:prstGeom prst="rect">
            <a:avLst/>
          </a:prstGeom>
          <a:noFill/>
        </p:spPr>
        <p:txBody>
          <a:bodyPr wrap="square">
            <a:spAutoFit/>
          </a:bodyPr>
          <a:lstStyle/>
          <a:p>
            <a:r>
              <a:rPr lang="en-GB" sz="1050" dirty="0"/>
              <a:t>Fontana et al, Journal of Cardiovascular Magnetic Resonance 2014</a:t>
            </a:r>
          </a:p>
        </p:txBody>
      </p:sp>
      <p:sp>
        <p:nvSpPr>
          <p:cNvPr id="2" name="CaixaDeTexto 1">
            <a:extLst>
              <a:ext uri="{FF2B5EF4-FFF2-40B4-BE49-F238E27FC236}">
                <a16:creationId xmlns:a16="http://schemas.microsoft.com/office/drawing/2014/main" id="{66330A72-E511-F3A6-D0B1-AC4BA011E07D}"/>
              </a:ext>
            </a:extLst>
          </p:cNvPr>
          <p:cNvSpPr txBox="1"/>
          <p:nvPr/>
        </p:nvSpPr>
        <p:spPr>
          <a:xfrm>
            <a:off x="952507" y="1351508"/>
            <a:ext cx="4133377" cy="3354765"/>
          </a:xfrm>
          <a:prstGeom prst="rect">
            <a:avLst/>
          </a:prstGeom>
          <a:noFill/>
        </p:spPr>
        <p:txBody>
          <a:bodyPr wrap="square" rtlCol="0">
            <a:spAutoFit/>
          </a:bodyPr>
          <a:lstStyle/>
          <a:p>
            <a:r>
              <a:rPr lang="pt-PT" sz="2000" b="1" dirty="0">
                <a:solidFill>
                  <a:srgbClr val="0066CC"/>
                </a:solidFill>
              </a:rPr>
              <a:t>INFILTRATIVE CARDIOMYOPATHY:</a:t>
            </a:r>
          </a:p>
          <a:p>
            <a:r>
              <a:rPr lang="pt-PT" sz="2000" b="1" dirty="0">
                <a:solidFill>
                  <a:srgbClr val="0066CC"/>
                </a:solidFill>
              </a:rPr>
              <a:t>AMYLOIDOSIS</a:t>
            </a:r>
          </a:p>
          <a:p>
            <a:pPr>
              <a:spcAft>
                <a:spcPts val="1200"/>
              </a:spcAft>
            </a:pPr>
            <a:endParaRPr lang="pt-PT" sz="1000" b="1" dirty="0">
              <a:solidFill>
                <a:schemeClr val="accent1"/>
              </a:solidFill>
            </a:endParaRPr>
          </a:p>
          <a:p>
            <a:pPr marL="285750" indent="-285750">
              <a:spcAft>
                <a:spcPts val="1200"/>
              </a:spcAft>
              <a:buClr>
                <a:srgbClr val="0066CC"/>
              </a:buClr>
              <a:buFont typeface="Wingdings" panose="05000000000000000000" pitchFamily="2" charset="2"/>
              <a:buChar char="§"/>
            </a:pPr>
            <a:r>
              <a:rPr lang="en-US" sz="1600" b="1" dirty="0"/>
              <a:t>Cine images: </a:t>
            </a:r>
            <a:r>
              <a:rPr lang="en-US" sz="1600" dirty="0"/>
              <a:t>LV hypertrophy, preserved LV ejection fraction</a:t>
            </a:r>
          </a:p>
          <a:p>
            <a:pPr marL="285750" indent="-285750">
              <a:spcAft>
                <a:spcPts val="1200"/>
              </a:spcAft>
              <a:buClr>
                <a:srgbClr val="0066CC"/>
              </a:buClr>
              <a:buFont typeface="Wingdings" panose="05000000000000000000" pitchFamily="2" charset="2"/>
              <a:buChar char="§"/>
            </a:pPr>
            <a:endParaRPr lang="en-US" sz="1600" dirty="0"/>
          </a:p>
          <a:p>
            <a:pPr marL="285750" indent="-285750">
              <a:spcAft>
                <a:spcPts val="1200"/>
              </a:spcAft>
              <a:buClr>
                <a:srgbClr val="0066CC"/>
              </a:buClr>
              <a:buFont typeface="Wingdings" panose="05000000000000000000" pitchFamily="2" charset="2"/>
              <a:buChar char="§"/>
            </a:pPr>
            <a:r>
              <a:rPr lang="en-US" sz="1600" b="1" dirty="0"/>
              <a:t>T1 mapping: </a:t>
            </a:r>
            <a:r>
              <a:rPr lang="en-US" sz="1600" dirty="0"/>
              <a:t>elevated T1 values</a:t>
            </a:r>
          </a:p>
          <a:p>
            <a:pPr marL="285750" indent="-285750">
              <a:spcAft>
                <a:spcPts val="1200"/>
              </a:spcAft>
              <a:buClr>
                <a:srgbClr val="0066CC"/>
              </a:buClr>
              <a:buFont typeface="Wingdings" panose="05000000000000000000" pitchFamily="2" charset="2"/>
              <a:buChar char="§"/>
            </a:pPr>
            <a:endParaRPr lang="en-US" sz="1600" dirty="0"/>
          </a:p>
          <a:p>
            <a:pPr marL="285750" indent="-285750">
              <a:spcAft>
                <a:spcPts val="1200"/>
              </a:spcAft>
              <a:buClr>
                <a:srgbClr val="0066CC"/>
              </a:buClr>
              <a:buFont typeface="Wingdings" panose="05000000000000000000" pitchFamily="2" charset="2"/>
              <a:buChar char="§"/>
            </a:pPr>
            <a:r>
              <a:rPr lang="en-US" sz="1600" b="1" dirty="0"/>
              <a:t>Late gadolinium enhancement: </a:t>
            </a:r>
            <a:r>
              <a:rPr lang="en-US" sz="1600" dirty="0"/>
              <a:t>extensive subendocardial circumferential</a:t>
            </a:r>
          </a:p>
        </p:txBody>
      </p:sp>
      <p:pic>
        <p:nvPicPr>
          <p:cNvPr id="83" name="Áudio 82">
            <a:hlinkClick r:id="" action="ppaction://media"/>
            <a:extLst>
              <a:ext uri="{FF2B5EF4-FFF2-40B4-BE49-F238E27FC236}">
                <a16:creationId xmlns:a16="http://schemas.microsoft.com/office/drawing/2014/main" id="{DEB5CFF9-1770-659B-07FB-B5EAB48420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86099499"/>
      </p:ext>
    </p:extLst>
  </p:cSld>
  <p:clrMapOvr>
    <a:masterClrMapping/>
  </p:clrMapOvr>
  <mc:AlternateContent xmlns:mc="http://schemas.openxmlformats.org/markup-compatibility/2006" xmlns:p14="http://schemas.microsoft.com/office/powerpoint/2010/main">
    <mc:Choice Requires="p14">
      <p:transition spd="slow" p14:dur="2000" advTm="22088"/>
    </mc:Choice>
    <mc:Fallback xmlns="">
      <p:transition spd="slow" advTm="22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pics Presentation Template" id="{6C4467F3-432C-3D42-9AE2-22AC0AC55696}" vid="{4AFA56B5-498C-354B-AD5B-522ACDA3090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710</TotalTime>
  <Words>2030</Words>
  <Application>Microsoft Office PowerPoint</Application>
  <PresentationFormat>Ecrã Panorâmico</PresentationFormat>
  <Paragraphs>211</Paragraphs>
  <Slides>19</Slides>
  <Notes>19</Notes>
  <HiddenSlides>0</HiddenSlides>
  <MMClips>18</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19</vt:i4>
      </vt:variant>
    </vt:vector>
  </HeadingPairs>
  <TitlesOfParts>
    <vt:vector size="27" baseType="lpstr">
      <vt:lpstr>AdvOT2986fa51</vt:lpstr>
      <vt:lpstr>Arial</vt:lpstr>
      <vt:lpstr>Biome Light</vt:lpstr>
      <vt:lpstr>BlinkMacSystemFont</vt:lpstr>
      <vt:lpstr>Calibri</vt:lpstr>
      <vt:lpstr>Calibri Light</vt:lpstr>
      <vt:lpstr>Wingdings</vt:lpstr>
      <vt:lpstr>Office Theme</vt:lpstr>
      <vt:lpstr>Advanced Imaging in Cardio-Oncology</vt:lpstr>
      <vt:lpstr>Cardiovascular Toxicity</vt:lpstr>
      <vt:lpstr>Stages of Imaging Evaluation</vt:lpstr>
      <vt:lpstr>Multimodality Imaging</vt:lpstr>
      <vt:lpstr>Cardiac Magnetic Resonance</vt:lpstr>
      <vt:lpstr>Cardiac Magnetic Resonance</vt:lpstr>
      <vt:lpstr>Cardiac Magnetic Resonance</vt:lpstr>
      <vt:lpstr>Cardiac Magnetic Resonance</vt:lpstr>
      <vt:lpstr>Cardiac Magnetic Resonance</vt:lpstr>
      <vt:lpstr>Cardiac Magnetic Resonance</vt:lpstr>
      <vt:lpstr>Cardiac Magnetic Resonance</vt:lpstr>
      <vt:lpstr>Cardiac Magnetic Resonance</vt:lpstr>
      <vt:lpstr>Cardiac Magnetic Resonance</vt:lpstr>
      <vt:lpstr>Cardiac CT</vt:lpstr>
      <vt:lpstr>Cardiac CT</vt:lpstr>
      <vt:lpstr>Cardiac CT</vt:lpstr>
      <vt:lpstr>Cardiac CT</vt:lpstr>
      <vt:lpstr>Multimodality Imaging</vt:lpstr>
      <vt:lpstr>Multimodality Imaging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Topics in Cardio-Oncology</dc:title>
  <dc:creator>Mike Shafer</dc:creator>
  <cp:lastModifiedBy>Vera Vaz Ferreira</cp:lastModifiedBy>
  <cp:revision>53</cp:revision>
  <dcterms:created xsi:type="dcterms:W3CDTF">2022-02-11T19:00:04Z</dcterms:created>
  <dcterms:modified xsi:type="dcterms:W3CDTF">2023-05-02T16:40:04Z</dcterms:modified>
</cp:coreProperties>
</file>