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99" r:id="rId4"/>
    <p:sldId id="298" r:id="rId5"/>
    <p:sldId id="300" r:id="rId6"/>
    <p:sldId id="302" r:id="rId7"/>
    <p:sldId id="303" r:id="rId8"/>
    <p:sldId id="304" r:id="rId9"/>
    <p:sldId id="307" r:id="rId10"/>
    <p:sldId id="312" r:id="rId11"/>
    <p:sldId id="314" r:id="rId12"/>
    <p:sldId id="315" r:id="rId13"/>
    <p:sldId id="316" r:id="rId14"/>
    <p:sldId id="329" r:id="rId15"/>
    <p:sldId id="328" r:id="rId16"/>
    <p:sldId id="327" r:id="rId17"/>
    <p:sldId id="326" r:id="rId18"/>
    <p:sldId id="325" r:id="rId19"/>
    <p:sldId id="317" r:id="rId20"/>
    <p:sldId id="318" r:id="rId21"/>
    <p:sldId id="319" r:id="rId22"/>
    <p:sldId id="320" r:id="rId23"/>
    <p:sldId id="321" r:id="rId24"/>
    <p:sldId id="322" r:id="rId25"/>
    <p:sldId id="324" r:id="rId26"/>
    <p:sldId id="29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5775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5C0B4B-505E-41C1-A6D0-053DB198BB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888A4BB-39B8-4E52-97C9-4A8DFDAB6258}">
      <dgm:prSet/>
      <dgm:spPr/>
      <dgm:t>
        <a:bodyPr/>
        <a:lstStyle/>
        <a:p>
          <a:r>
            <a:rPr lang="en-US"/>
            <a:t>Cardiovascular risk predictors: </a:t>
          </a:r>
        </a:p>
      </dgm:t>
    </dgm:pt>
    <dgm:pt modelId="{A3636141-409B-4C6D-9D41-1D0C56D61EAF}" type="parTrans" cxnId="{AD6D0200-CF36-4F03-AC7E-FF1DE9E7707A}">
      <dgm:prSet/>
      <dgm:spPr/>
      <dgm:t>
        <a:bodyPr/>
        <a:lstStyle/>
        <a:p>
          <a:endParaRPr lang="en-US"/>
        </a:p>
      </dgm:t>
    </dgm:pt>
    <dgm:pt modelId="{AD8FF9F7-9935-4D6D-A165-5B728BD788A4}" type="sibTrans" cxnId="{AD6D0200-CF36-4F03-AC7E-FF1DE9E7707A}">
      <dgm:prSet/>
      <dgm:spPr/>
      <dgm:t>
        <a:bodyPr/>
        <a:lstStyle/>
        <a:p>
          <a:endParaRPr lang="en-US"/>
        </a:p>
      </dgm:t>
    </dgm:pt>
    <dgm:pt modelId="{119B4828-29B5-433A-94EA-DEB4386166AD}">
      <dgm:prSet/>
      <dgm:spPr/>
      <dgm:t>
        <a:bodyPr/>
        <a:lstStyle/>
        <a:p>
          <a:r>
            <a:rPr lang="en-US"/>
            <a:t>Fairly well studied for childhood cancers</a:t>
          </a:r>
        </a:p>
      </dgm:t>
    </dgm:pt>
    <dgm:pt modelId="{66F7609A-1D76-4B0F-A35E-7149E586268C}" type="parTrans" cxnId="{420B2DFB-8D72-449C-A4A8-83AF18976B82}">
      <dgm:prSet/>
      <dgm:spPr/>
      <dgm:t>
        <a:bodyPr/>
        <a:lstStyle/>
        <a:p>
          <a:endParaRPr lang="en-US"/>
        </a:p>
      </dgm:t>
    </dgm:pt>
    <dgm:pt modelId="{24963FAD-64F5-47B4-BF79-C46CB3D32D6D}" type="sibTrans" cxnId="{420B2DFB-8D72-449C-A4A8-83AF18976B82}">
      <dgm:prSet/>
      <dgm:spPr/>
      <dgm:t>
        <a:bodyPr/>
        <a:lstStyle/>
        <a:p>
          <a:endParaRPr lang="en-US"/>
        </a:p>
      </dgm:t>
    </dgm:pt>
    <dgm:pt modelId="{3AB12568-B211-4C3F-B769-5ECCBC4276B1}">
      <dgm:prSet/>
      <dgm:spPr/>
      <dgm:t>
        <a:bodyPr/>
        <a:lstStyle/>
        <a:p>
          <a:r>
            <a:rPr lang="en-US"/>
            <a:t>Being developed for adults: </a:t>
          </a:r>
        </a:p>
      </dgm:t>
    </dgm:pt>
    <dgm:pt modelId="{2012736C-DA2E-4D1C-804D-8459733382D8}" type="parTrans" cxnId="{AF39AD60-A68B-47DB-B7D1-F3BE84DD0D53}">
      <dgm:prSet/>
      <dgm:spPr/>
      <dgm:t>
        <a:bodyPr/>
        <a:lstStyle/>
        <a:p>
          <a:endParaRPr lang="en-US"/>
        </a:p>
      </dgm:t>
    </dgm:pt>
    <dgm:pt modelId="{9027EB92-42B4-44BF-B48E-672A229E8AD3}" type="sibTrans" cxnId="{AF39AD60-A68B-47DB-B7D1-F3BE84DD0D53}">
      <dgm:prSet/>
      <dgm:spPr/>
      <dgm:t>
        <a:bodyPr/>
        <a:lstStyle/>
        <a:p>
          <a:endParaRPr lang="en-US"/>
        </a:p>
      </dgm:t>
    </dgm:pt>
    <dgm:pt modelId="{827E779E-9903-400C-9607-40550669AC76}">
      <dgm:prSet/>
      <dgm:spPr/>
      <dgm:t>
        <a:bodyPr/>
        <a:lstStyle/>
        <a:p>
          <a:r>
            <a:rPr lang="en-US"/>
            <a:t>pretreatment algorithms as well as for surveillence</a:t>
          </a:r>
        </a:p>
      </dgm:t>
    </dgm:pt>
    <dgm:pt modelId="{79BE3FEF-8CC2-4681-815E-6DBD316EECD8}" type="parTrans" cxnId="{D16AC12E-F00D-47D4-9E47-1474279AD012}">
      <dgm:prSet/>
      <dgm:spPr/>
      <dgm:t>
        <a:bodyPr/>
        <a:lstStyle/>
        <a:p>
          <a:endParaRPr lang="en-US"/>
        </a:p>
      </dgm:t>
    </dgm:pt>
    <dgm:pt modelId="{F09E1D84-A4E2-4C5C-A10C-A1F3B336E4E9}" type="sibTrans" cxnId="{D16AC12E-F00D-47D4-9E47-1474279AD012}">
      <dgm:prSet/>
      <dgm:spPr/>
      <dgm:t>
        <a:bodyPr/>
        <a:lstStyle/>
        <a:p>
          <a:endParaRPr lang="en-US"/>
        </a:p>
      </dgm:t>
    </dgm:pt>
    <dgm:pt modelId="{E46ED851-1229-4440-9C55-7A9384537021}">
      <dgm:prSet/>
      <dgm:spPr/>
      <dgm:t>
        <a:bodyPr/>
        <a:lstStyle/>
        <a:p>
          <a:r>
            <a:rPr lang="en-US"/>
            <a:t>Standard CV risk calculators will not work!</a:t>
          </a:r>
        </a:p>
      </dgm:t>
    </dgm:pt>
    <dgm:pt modelId="{E225C240-7E68-4A50-B02B-3B08F05F49BE}" type="parTrans" cxnId="{6C01E02E-D94D-42FB-A599-146124892C4C}">
      <dgm:prSet/>
      <dgm:spPr/>
      <dgm:t>
        <a:bodyPr/>
        <a:lstStyle/>
        <a:p>
          <a:endParaRPr lang="en-US"/>
        </a:p>
      </dgm:t>
    </dgm:pt>
    <dgm:pt modelId="{FB1C8418-3A45-40F2-B87F-A4301A39379B}" type="sibTrans" cxnId="{6C01E02E-D94D-42FB-A599-146124892C4C}">
      <dgm:prSet/>
      <dgm:spPr/>
      <dgm:t>
        <a:bodyPr/>
        <a:lstStyle/>
        <a:p>
          <a:endParaRPr lang="en-US"/>
        </a:p>
      </dgm:t>
    </dgm:pt>
    <dgm:pt modelId="{B37C2C59-0C0C-0D41-80FF-644409337ED6}" type="pres">
      <dgm:prSet presAssocID="{095C0B4B-505E-41C1-A6D0-053DB198BBD7}" presName="linear" presStyleCnt="0">
        <dgm:presLayoutVars>
          <dgm:animLvl val="lvl"/>
          <dgm:resizeHandles val="exact"/>
        </dgm:presLayoutVars>
      </dgm:prSet>
      <dgm:spPr/>
    </dgm:pt>
    <dgm:pt modelId="{2BF36A78-5277-064D-A9FC-8A75B59AF62E}" type="pres">
      <dgm:prSet presAssocID="{5888A4BB-39B8-4E52-97C9-4A8DFDAB625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89D45B4-6373-144F-AC8D-0B01E790BBC2}" type="pres">
      <dgm:prSet presAssocID="{5888A4BB-39B8-4E52-97C9-4A8DFDAB6258}" presName="childText" presStyleLbl="revTx" presStyleIdx="0" presStyleCnt="2">
        <dgm:presLayoutVars>
          <dgm:bulletEnabled val="1"/>
        </dgm:presLayoutVars>
      </dgm:prSet>
      <dgm:spPr/>
    </dgm:pt>
    <dgm:pt modelId="{D15A9572-2E4F-A14F-B5A2-651183F05C91}" type="pres">
      <dgm:prSet presAssocID="{3AB12568-B211-4C3F-B769-5ECCBC4276B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A7F8D23-6DBA-D449-B877-601699132B7E}" type="pres">
      <dgm:prSet presAssocID="{3AB12568-B211-4C3F-B769-5ECCBC4276B1}" presName="childText" presStyleLbl="revTx" presStyleIdx="1" presStyleCnt="2">
        <dgm:presLayoutVars>
          <dgm:bulletEnabled val="1"/>
        </dgm:presLayoutVars>
      </dgm:prSet>
      <dgm:spPr/>
    </dgm:pt>
    <dgm:pt modelId="{51240DAD-9557-E84C-88C6-22717074E4E9}" type="pres">
      <dgm:prSet presAssocID="{E46ED851-1229-4440-9C55-7A938453702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D6D0200-CF36-4F03-AC7E-FF1DE9E7707A}" srcId="{095C0B4B-505E-41C1-A6D0-053DB198BBD7}" destId="{5888A4BB-39B8-4E52-97C9-4A8DFDAB6258}" srcOrd="0" destOrd="0" parTransId="{A3636141-409B-4C6D-9D41-1D0C56D61EAF}" sibTransId="{AD8FF9F7-9935-4D6D-A165-5B728BD788A4}"/>
    <dgm:cxn modelId="{25C3EC19-EF95-E746-8ED2-D0026A46F968}" type="presOf" srcId="{E46ED851-1229-4440-9C55-7A9384537021}" destId="{51240DAD-9557-E84C-88C6-22717074E4E9}" srcOrd="0" destOrd="0" presId="urn:microsoft.com/office/officeart/2005/8/layout/vList2"/>
    <dgm:cxn modelId="{0A96F61C-4304-8240-8384-961012E39B22}" type="presOf" srcId="{5888A4BB-39B8-4E52-97C9-4A8DFDAB6258}" destId="{2BF36A78-5277-064D-A9FC-8A75B59AF62E}" srcOrd="0" destOrd="0" presId="urn:microsoft.com/office/officeart/2005/8/layout/vList2"/>
    <dgm:cxn modelId="{D16AC12E-F00D-47D4-9E47-1474279AD012}" srcId="{3AB12568-B211-4C3F-B769-5ECCBC4276B1}" destId="{827E779E-9903-400C-9607-40550669AC76}" srcOrd="0" destOrd="0" parTransId="{79BE3FEF-8CC2-4681-815E-6DBD316EECD8}" sibTransId="{F09E1D84-A4E2-4C5C-A10C-A1F3B336E4E9}"/>
    <dgm:cxn modelId="{6C01E02E-D94D-42FB-A599-146124892C4C}" srcId="{095C0B4B-505E-41C1-A6D0-053DB198BBD7}" destId="{E46ED851-1229-4440-9C55-7A9384537021}" srcOrd="2" destOrd="0" parTransId="{E225C240-7E68-4A50-B02B-3B08F05F49BE}" sibTransId="{FB1C8418-3A45-40F2-B87F-A4301A39379B}"/>
    <dgm:cxn modelId="{5C3A9244-B833-9642-BC8B-6CB24FC38500}" type="presOf" srcId="{119B4828-29B5-433A-94EA-DEB4386166AD}" destId="{189D45B4-6373-144F-AC8D-0B01E790BBC2}" srcOrd="0" destOrd="0" presId="urn:microsoft.com/office/officeart/2005/8/layout/vList2"/>
    <dgm:cxn modelId="{AF39AD60-A68B-47DB-B7D1-F3BE84DD0D53}" srcId="{095C0B4B-505E-41C1-A6D0-053DB198BBD7}" destId="{3AB12568-B211-4C3F-B769-5ECCBC4276B1}" srcOrd="1" destOrd="0" parTransId="{2012736C-DA2E-4D1C-804D-8459733382D8}" sibTransId="{9027EB92-42B4-44BF-B48E-672A229E8AD3}"/>
    <dgm:cxn modelId="{28F9EB6D-0906-FD4A-BDFC-39304E253EE6}" type="presOf" srcId="{827E779E-9903-400C-9607-40550669AC76}" destId="{FA7F8D23-6DBA-D449-B877-601699132B7E}" srcOrd="0" destOrd="0" presId="urn:microsoft.com/office/officeart/2005/8/layout/vList2"/>
    <dgm:cxn modelId="{E08FE8AB-57EC-9043-8C7A-DF57D6B3CD17}" type="presOf" srcId="{3AB12568-B211-4C3F-B769-5ECCBC4276B1}" destId="{D15A9572-2E4F-A14F-B5A2-651183F05C91}" srcOrd="0" destOrd="0" presId="urn:microsoft.com/office/officeart/2005/8/layout/vList2"/>
    <dgm:cxn modelId="{1CD0C8F7-E8D1-174D-A3DC-ECDD20866938}" type="presOf" srcId="{095C0B4B-505E-41C1-A6D0-053DB198BBD7}" destId="{B37C2C59-0C0C-0D41-80FF-644409337ED6}" srcOrd="0" destOrd="0" presId="urn:microsoft.com/office/officeart/2005/8/layout/vList2"/>
    <dgm:cxn modelId="{420B2DFB-8D72-449C-A4A8-83AF18976B82}" srcId="{5888A4BB-39B8-4E52-97C9-4A8DFDAB6258}" destId="{119B4828-29B5-433A-94EA-DEB4386166AD}" srcOrd="0" destOrd="0" parTransId="{66F7609A-1D76-4B0F-A35E-7149E586268C}" sibTransId="{24963FAD-64F5-47B4-BF79-C46CB3D32D6D}"/>
    <dgm:cxn modelId="{B85DFEEE-319E-1F42-961C-CCE08AF78908}" type="presParOf" srcId="{B37C2C59-0C0C-0D41-80FF-644409337ED6}" destId="{2BF36A78-5277-064D-A9FC-8A75B59AF62E}" srcOrd="0" destOrd="0" presId="urn:microsoft.com/office/officeart/2005/8/layout/vList2"/>
    <dgm:cxn modelId="{F68E38EC-7617-2F42-B70E-A77E7A772A4C}" type="presParOf" srcId="{B37C2C59-0C0C-0D41-80FF-644409337ED6}" destId="{189D45B4-6373-144F-AC8D-0B01E790BBC2}" srcOrd="1" destOrd="0" presId="urn:microsoft.com/office/officeart/2005/8/layout/vList2"/>
    <dgm:cxn modelId="{2B8DF5D3-58A8-0C4E-90D2-DEFBFB19E617}" type="presParOf" srcId="{B37C2C59-0C0C-0D41-80FF-644409337ED6}" destId="{D15A9572-2E4F-A14F-B5A2-651183F05C91}" srcOrd="2" destOrd="0" presId="urn:microsoft.com/office/officeart/2005/8/layout/vList2"/>
    <dgm:cxn modelId="{B53792F9-A4FF-4241-863D-B4DF4E1E88EE}" type="presParOf" srcId="{B37C2C59-0C0C-0D41-80FF-644409337ED6}" destId="{FA7F8D23-6DBA-D449-B877-601699132B7E}" srcOrd="3" destOrd="0" presId="urn:microsoft.com/office/officeart/2005/8/layout/vList2"/>
    <dgm:cxn modelId="{192A245E-6E48-7D40-9723-66055BCDF312}" type="presParOf" srcId="{B37C2C59-0C0C-0D41-80FF-644409337ED6}" destId="{51240DAD-9557-E84C-88C6-22717074E4E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36A78-5277-064D-A9FC-8A75B59AF62E}">
      <dsp:nvSpPr>
        <dsp:cNvPr id="0" name=""/>
        <dsp:cNvSpPr/>
      </dsp:nvSpPr>
      <dsp:spPr>
        <a:xfrm>
          <a:off x="0" y="44112"/>
          <a:ext cx="9253537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Cardiovascular risk predictors: </a:t>
          </a:r>
        </a:p>
      </dsp:txBody>
      <dsp:txXfrm>
        <a:off x="39809" y="83921"/>
        <a:ext cx="9173919" cy="735872"/>
      </dsp:txXfrm>
    </dsp:sp>
    <dsp:sp modelId="{189D45B4-6373-144F-AC8D-0B01E790BBC2}">
      <dsp:nvSpPr>
        <dsp:cNvPr id="0" name=""/>
        <dsp:cNvSpPr/>
      </dsp:nvSpPr>
      <dsp:spPr>
        <a:xfrm>
          <a:off x="0" y="859602"/>
          <a:ext cx="9253537" cy="5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3800" tIns="43180" rIns="241808" bIns="4318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Fairly well studied for childhood cancers</a:t>
          </a:r>
        </a:p>
      </dsp:txBody>
      <dsp:txXfrm>
        <a:off x="0" y="859602"/>
        <a:ext cx="9253537" cy="563040"/>
      </dsp:txXfrm>
    </dsp:sp>
    <dsp:sp modelId="{D15A9572-2E4F-A14F-B5A2-651183F05C91}">
      <dsp:nvSpPr>
        <dsp:cNvPr id="0" name=""/>
        <dsp:cNvSpPr/>
      </dsp:nvSpPr>
      <dsp:spPr>
        <a:xfrm>
          <a:off x="0" y="1422642"/>
          <a:ext cx="9253537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Being developed for adults: </a:t>
          </a:r>
        </a:p>
      </dsp:txBody>
      <dsp:txXfrm>
        <a:off x="39809" y="1462451"/>
        <a:ext cx="9173919" cy="735872"/>
      </dsp:txXfrm>
    </dsp:sp>
    <dsp:sp modelId="{FA7F8D23-6DBA-D449-B877-601699132B7E}">
      <dsp:nvSpPr>
        <dsp:cNvPr id="0" name=""/>
        <dsp:cNvSpPr/>
      </dsp:nvSpPr>
      <dsp:spPr>
        <a:xfrm>
          <a:off x="0" y="2238132"/>
          <a:ext cx="9253537" cy="5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3800" tIns="43180" rIns="241808" bIns="4318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pretreatment algorithms as well as for surveillence</a:t>
          </a:r>
        </a:p>
      </dsp:txBody>
      <dsp:txXfrm>
        <a:off x="0" y="2238132"/>
        <a:ext cx="9253537" cy="563040"/>
      </dsp:txXfrm>
    </dsp:sp>
    <dsp:sp modelId="{51240DAD-9557-E84C-88C6-22717074E4E9}">
      <dsp:nvSpPr>
        <dsp:cNvPr id="0" name=""/>
        <dsp:cNvSpPr/>
      </dsp:nvSpPr>
      <dsp:spPr>
        <a:xfrm>
          <a:off x="0" y="2801172"/>
          <a:ext cx="9253537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Standard CV risk calculators will not work!</a:t>
          </a:r>
        </a:p>
      </dsp:txBody>
      <dsp:txXfrm>
        <a:off x="39809" y="2840981"/>
        <a:ext cx="9173919" cy="7358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E67BD-8135-6442-A954-4B4C8C7D5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9314E4-5AE1-624A-A6A1-7059682BF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40F69-3112-B84C-972E-8E3115D1C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C846-38B1-6646-80F7-5C67F1332B9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27895-7DB5-E140-A19D-03B281764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D6291-C5A2-F147-B910-4ED4BAE87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13EF-4BC3-C14C-B2F4-324516518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66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6D02-87C4-4A41-AD7F-84F70BEDD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8DAA21-BB74-5942-9B97-248E16EE6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3A013-1924-664E-B172-3C763B7C8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C846-38B1-6646-80F7-5C67F1332B9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42D3F-3D07-884A-AD9C-8BBCCF8ED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64D81-928B-F04E-9E0A-96BEFC4C8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13EF-4BC3-C14C-B2F4-324516518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42868D-A9CD-D54A-AFDF-ED412C66C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E9A7C-2DC0-BC46-83DB-B5234E9F3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66A4C-43D2-7746-BE22-5043DC96D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C846-38B1-6646-80F7-5C67F1332B9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CE4A1-E152-2747-B44D-9372CB5C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2E4BF-B787-0A49-8132-4DC1646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13EF-4BC3-C14C-B2F4-324516518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29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1551C-180E-B34B-B75D-93824FD97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C3F5D-CE85-994C-8B27-004442F5A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873F9-6A1C-7A4D-909E-675EC137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C846-38B1-6646-80F7-5C67F1332B9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05163-56D3-7447-9C61-EE12B61B6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A0684-7501-CC4A-AF53-88FA8BCB8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13EF-4BC3-C14C-B2F4-324516518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4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C0E80-A04B-9349-A4B7-3F6FEFD8E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306C1-ADDB-294E-BFD2-A8AB28355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C32F9-6900-0840-A26D-4F1838CD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C846-38B1-6646-80F7-5C67F1332B9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1B1F8-6811-6F41-AC59-4A31046D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1CF46-0FA3-954E-905A-0F69DABF9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13EF-4BC3-C14C-B2F4-324516518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2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67BDD-3929-7945-A584-25BA26565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3C6E6-97D5-A54A-8F69-1AAB565274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B1587B-EEFF-134D-8CFC-C5948F443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F684E9-04BA-FA4C-B052-51CC3A23D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C846-38B1-6646-80F7-5C67F1332B9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AF2BC-B8EE-7D46-A7BC-0A1506228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0961B-B5CD-3244-BB4E-28C491256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13EF-4BC3-C14C-B2F4-324516518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56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3476C-4606-F447-AFBF-49C30B08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B2CC0-8BB6-B04F-9AE1-5396EBA86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0FFAF-1828-2B48-95A4-AB3ED0E8B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B8E11C-951A-8C43-AC3E-795B3DFDD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FE6341-CFB0-3142-A80D-9E9D3FDC48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488745-CC3D-D946-AB0B-0140EF047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C846-38B1-6646-80F7-5C67F1332B9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3A916-1AEA-DC48-81B8-9AB20C218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D3F53B-DD46-3642-9C0E-E6DEBDC07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13EF-4BC3-C14C-B2F4-324516518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07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ECCED-153D-8A4B-A746-E56A5129E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27874-CDA7-094E-9F8B-D54F192A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C846-38B1-6646-80F7-5C67F1332B9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9DF44-9B99-9A41-AD82-9D934CD1C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768B2-6133-E645-BC0C-954C8346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13EF-4BC3-C14C-B2F4-324516518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30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34E6A4-25F3-DE4F-999B-E62BF981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C846-38B1-6646-80F7-5C67F1332B9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41EE94-F814-6A47-A278-881F0EC4E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1072E-8F34-A841-8F8C-1ECFB925A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13EF-4BC3-C14C-B2F4-324516518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8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143FF-6281-7845-9160-70958B9C7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3B15F-8344-3A45-8D6E-5358B6C46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21A63-B418-6940-BC04-21F11F12A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9C28B-6A62-2D47-9A9D-672FC9EF4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C846-38B1-6646-80F7-5C67F1332B9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C5867-DAA3-C34A-8F9C-2DDE773A9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8F72E-1A1D-084C-AD84-BA60B3C8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13EF-4BC3-C14C-B2F4-324516518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92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DA2A5-F20F-D846-9A5E-5FBC5334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C0B6C9-5D10-CA4B-B929-ED4F5174C2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E2A6A-0900-3642-9D71-5956F6464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29127-35EB-C746-81FA-60412A99D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C846-38B1-6646-80F7-5C67F1332B9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88785-9A69-6A4C-A229-66DBE6AA6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3394F-4CBF-8349-84C0-42B69C94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13EF-4BC3-C14C-B2F4-324516518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33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77CAD6-21E2-CD4B-A85A-8B7142EA6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1AC0F-9AA3-DC46-AD74-9F091CCA1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5DD44-0F7F-E74A-AA5E-A1A0E48647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7C846-38B1-6646-80F7-5C67F1332B9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7332B-34DB-AE4C-8D75-74D64F397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C9A81-E49F-7B47-8DDE-5DFB0AEA9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013EF-4BC3-C14C-B2F4-324516518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2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tiff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jpe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hyperlink" Target="http://designers-original.blogspot.com/2012_05_01_archive.html" TargetMode="Externa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8.jp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hyperlink" Target="https://members.ic-os.org/" TargetMode="Externa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tiff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.png"/><Relationship Id="rId4" Type="http://schemas.openxmlformats.org/officeDocument/2006/relationships/diagramData" Target="../diagrams/data1.xml"/><Relationship Id="rId9" Type="http://schemas.openxmlformats.org/officeDocument/2006/relationships/hyperlink" Target="https://members.ic-os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members.ic-os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1191" y="0"/>
            <a:ext cx="61007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9048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82793E-AD8F-DC44-BC27-5121FA6F56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75" y="655783"/>
            <a:ext cx="5979081" cy="1448388"/>
          </a:xfrm>
        </p:spPr>
        <p:txBody>
          <a:bodyPr anchor="t"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Topics in Cardio-Oncology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5421D-0638-A04D-8B17-2DBC6A8FB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1190" y="655783"/>
            <a:ext cx="6192447" cy="6045055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en-US" sz="4600" b="1" dirty="0">
                <a:latin typeface="Book Antiqua" panose="02040602050305030304" pitchFamily="18" charset="0"/>
              </a:rPr>
              <a:t>The International Cardio-Oncology Society</a:t>
            </a:r>
          </a:p>
          <a:p>
            <a:pPr algn="l"/>
            <a:r>
              <a:rPr lang="en-US" sz="2200" dirty="0">
                <a:latin typeface="Book Antiqua" panose="02040602050305030304" pitchFamily="18" charset="0"/>
              </a:rPr>
              <a:t>IC-</a:t>
            </a:r>
            <a:r>
              <a:rPr lang="en-US" sz="2200" dirty="0" err="1">
                <a:latin typeface="Book Antiqua" panose="02040602050305030304" pitchFamily="18" charset="0"/>
              </a:rPr>
              <a:t>OS.org</a:t>
            </a:r>
            <a:endParaRPr lang="en-US" sz="2200" dirty="0">
              <a:latin typeface="Book Antiqua" panose="02040602050305030304" pitchFamily="18" charset="0"/>
            </a:endParaRPr>
          </a:p>
          <a:p>
            <a:pPr algn="l"/>
            <a:endParaRPr lang="en-US" sz="5100" dirty="0">
              <a:latin typeface="Book Antiqua" panose="02040602050305030304" pitchFamily="18" charset="0"/>
            </a:endParaRPr>
          </a:p>
          <a:p>
            <a:pPr algn="l"/>
            <a:r>
              <a:rPr lang="en-US" sz="4300" dirty="0">
                <a:latin typeface="Book Antiqua" panose="02040602050305030304" pitchFamily="18" charset="0"/>
              </a:rPr>
              <a:t>Cancer Survivorship</a:t>
            </a:r>
          </a:p>
          <a:p>
            <a:pPr algn="l"/>
            <a:r>
              <a:rPr lang="en-US" dirty="0">
                <a:latin typeface="Book Antiqua" panose="02040602050305030304" pitchFamily="18" charset="0"/>
              </a:rPr>
              <a:t>Anita M. Arnold DO, FACC, F-ICOS, MBA</a:t>
            </a:r>
          </a:p>
          <a:p>
            <a:pPr algn="l"/>
            <a:r>
              <a:rPr lang="en-US" dirty="0">
                <a:latin typeface="Book Antiqua" panose="02040602050305030304" pitchFamily="18" charset="0"/>
              </a:rPr>
              <a:t>Director: Cardio-Oncology </a:t>
            </a:r>
          </a:p>
          <a:p>
            <a:pPr algn="l"/>
            <a:r>
              <a:rPr lang="en-US" dirty="0">
                <a:latin typeface="Book Antiqua" panose="02040602050305030304" pitchFamily="18" charset="0"/>
              </a:rPr>
              <a:t>Assistant Professor of Medicine: </a:t>
            </a:r>
          </a:p>
          <a:p>
            <a:pPr algn="l"/>
            <a:r>
              <a:rPr lang="en-US" dirty="0">
                <a:latin typeface="Book Antiqua" panose="02040602050305030304" pitchFamily="18" charset="0"/>
              </a:rPr>
              <a:t>Florida State University</a:t>
            </a:r>
          </a:p>
          <a:p>
            <a:pPr algn="l"/>
            <a:r>
              <a:rPr lang="en-US" dirty="0">
                <a:latin typeface="Book Antiqua" panose="02040602050305030304" pitchFamily="18" charset="0"/>
              </a:rPr>
              <a:t>Lee Health, Fort Myers Florida USA</a:t>
            </a:r>
          </a:p>
          <a:p>
            <a:pPr algn="l"/>
            <a:endParaRPr lang="en-US" sz="2600" dirty="0">
              <a:latin typeface="Book Antiqua" panose="02040602050305030304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832F003-FCA6-4CFB-A2EA-308F3AA25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6212" y="43498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>
            <a:hlinkClick r:id="rId4"/>
            <a:extLst>
              <a:ext uri="{FF2B5EF4-FFF2-40B4-BE49-F238E27FC236}">
                <a16:creationId xmlns:a16="http://schemas.microsoft.com/office/drawing/2014/main" id="{8BD5D6C5-2500-6D4D-90E6-47A0EC1B0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5" r="-2" b="-2"/>
          <a:stretch/>
        </p:blipFill>
        <p:spPr bwMode="auto">
          <a:xfrm>
            <a:off x="213375" y="2407535"/>
            <a:ext cx="5361998" cy="273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31CDB6F-3748-2149-83FF-F8968D8D0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67139"/>
      </p:ext>
    </p:extLst>
  </p:cSld>
  <p:clrMapOvr>
    <a:masterClrMapping/>
  </p:clrMapOvr>
  <p:transition spd="slow" advTm="732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CB746-CBBE-5648-90A0-FDA64C288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68" y="457200"/>
            <a:ext cx="3932237" cy="133687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Breast cancer survivorship and modifiable Risk Factors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BC8FA4-0CCF-584D-A718-4C8EF4336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28" y="2057400"/>
            <a:ext cx="3932237" cy="3811588"/>
          </a:xfrm>
        </p:spPr>
        <p:txBody>
          <a:bodyPr>
            <a:normAutofit/>
          </a:bodyPr>
          <a:lstStyle/>
          <a:p>
            <a:r>
              <a:rPr lang="en-US" sz="2200" dirty="0"/>
              <a:t>SWOG clinical trials 1999-2011</a:t>
            </a:r>
          </a:p>
          <a:p>
            <a:r>
              <a:rPr lang="en-US" sz="2200" dirty="0"/>
              <a:t>examined the association of CV Risk factors with outcomes</a:t>
            </a:r>
          </a:p>
          <a:p>
            <a:r>
              <a:rPr lang="en-US" sz="2200" dirty="0"/>
              <a:t>Strong linear association between the number of RF and subsequent CV events</a:t>
            </a:r>
          </a:p>
          <a:p>
            <a:endParaRPr lang="en-US" sz="2200" dirty="0"/>
          </a:p>
          <a:p>
            <a:r>
              <a:rPr lang="en-US" dirty="0"/>
              <a:t>Hershman DL. J Clin Oncol 36: 2710-2717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dirty="0"/>
          </a:p>
        </p:txBody>
      </p:sp>
      <p:pic>
        <p:nvPicPr>
          <p:cNvPr id="5" name="Picture 3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" y="5376704"/>
            <a:ext cx="2882900" cy="122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16">
            <a:extLst>
              <a:ext uri="{FF2B5EF4-FFF2-40B4-BE49-F238E27FC236}">
                <a16:creationId xmlns:a16="http://schemas.microsoft.com/office/drawing/2014/main" id="{6D9A9CA0-5F6E-0641-ACF4-E2AD07ADE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360861" y="100012"/>
            <a:ext cx="7831139" cy="6757987"/>
          </a:xfrm>
          <a:prstGeom prst="rect">
            <a:avLst/>
          </a:prstGeom>
          <a:effectLst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9F2C3D-ABA3-AE4D-98E6-B8DC36CE8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3817">
        <p:blinds dir="vert"/>
      </p:transition>
    </mc:Choice>
    <mc:Fallback xmlns="">
      <p:transition spd="slow" advTm="4381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2FCCC-87B5-E14A-9B55-7F3AAF7D3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/>
          </a:bodyPr>
          <a:lstStyle/>
          <a:p>
            <a:r>
              <a:rPr lang="en-US" sz="3600" b="1"/>
              <a:t>Surveillance in Males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1F312-205D-644A-8C12-C9227364A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40" y="2341834"/>
            <a:ext cx="5500988" cy="3896313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200" dirty="0"/>
              <a:t>After prostate therapy men are more likely to die of heart disease not cancer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/>
              <a:t>Long-term side effects of androgen-deprivation therapy (ADT):</a:t>
            </a:r>
          </a:p>
          <a:p>
            <a:pPr lvl="1"/>
            <a:r>
              <a:rPr lang="en-US" sz="2200" dirty="0"/>
              <a:t>sexual dysfunction		</a:t>
            </a:r>
          </a:p>
          <a:p>
            <a:pPr lvl="1"/>
            <a:r>
              <a:rPr lang="en-US" sz="2200" dirty="0"/>
              <a:t>bone fractures		</a:t>
            </a:r>
          </a:p>
          <a:p>
            <a:pPr lvl="1"/>
            <a:r>
              <a:rPr lang="en-US" sz="2200" dirty="0"/>
              <a:t>Diabetes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/>
              <a:t>Cardiovascular morbidity includes higher incidence of </a:t>
            </a:r>
          </a:p>
          <a:p>
            <a:pPr lvl="1"/>
            <a:r>
              <a:rPr lang="en-US" sz="2200" dirty="0"/>
              <a:t> CVA</a:t>
            </a:r>
          </a:p>
          <a:p>
            <a:pPr lvl="1"/>
            <a:r>
              <a:rPr lang="en-US" sz="2200" dirty="0"/>
              <a:t>acute myocardial infarction</a:t>
            </a:r>
          </a:p>
          <a:p>
            <a:pPr lvl="1"/>
            <a:r>
              <a:rPr lang="en-US" sz="2200" dirty="0"/>
              <a:t>Dementia (19% increased risk of dementia)</a:t>
            </a:r>
          </a:p>
          <a:p>
            <a:endParaRPr lang="en-US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Shape&#10;&#10;Description automatically generated with low confidence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493" y="2561702"/>
            <a:ext cx="4223252" cy="179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6EC048-BDCF-5945-9FD9-ACE27D8B7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379">
        <p:fade/>
      </p:transition>
    </mc:Choice>
    <mc:Fallback xmlns="">
      <p:transition spd="med" advTm="273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14865-29B4-E44F-A225-A26B36FA9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67" y="365125"/>
            <a:ext cx="11064433" cy="1325563"/>
          </a:xfrm>
        </p:spPr>
        <p:txBody>
          <a:bodyPr>
            <a:noAutofit/>
          </a:bodyPr>
          <a:lstStyle/>
          <a:p>
            <a:r>
              <a:rPr lang="en-US" sz="3200" b="1" dirty="0"/>
              <a:t>Is androgen deprivation therapy for prostate cancer associated with </a:t>
            </a:r>
            <a:r>
              <a:rPr lang="en-US" sz="3200" b="1" dirty="0">
                <a:solidFill>
                  <a:srgbClr val="FF0000"/>
                </a:solidFill>
              </a:rPr>
              <a:t>cardiovascular disease?      </a:t>
            </a:r>
            <a:r>
              <a:rPr lang="en-US" sz="2400" dirty="0"/>
              <a:t>A meta‐analysis and systematic review</a:t>
            </a:r>
          </a:p>
        </p:txBody>
      </p:sp>
      <p:pic>
        <p:nvPicPr>
          <p:cNvPr id="5" name="Picture 3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" y="5376704"/>
            <a:ext cx="2882900" cy="122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D40A12-7C75-1D47-941E-0FB0B70F14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9" y="1690689"/>
            <a:ext cx="11217433" cy="366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370AB5-FFB0-B544-A288-7B20F1F01B62}"/>
              </a:ext>
            </a:extLst>
          </p:cNvPr>
          <p:cNvSpPr txBox="1"/>
          <p:nvPr/>
        </p:nvSpPr>
        <p:spPr>
          <a:xfrm>
            <a:off x="3657601" y="6015038"/>
            <a:ext cx="8301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b="1" dirty="0"/>
              <a:t>Andrology, Volume: 8, Issue: 3, Pages: 559-574, First published: 19 November 2019, DOI: (10.1111/andr.12731</a:t>
            </a:r>
            <a:endParaRPr lang="en-US" sz="1400" dirty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A80337-0067-7F4A-AC76-F3260F117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67564"/>
      </p:ext>
    </p:extLst>
  </p:cSld>
  <p:clrMapOvr>
    <a:masterClrMapping/>
  </p:clrMapOvr>
  <p:transition spd="slow" advTm="2096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CC003-2E8F-DE4A-A8A8-3BF9B212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6"/>
            <a:ext cx="10515600" cy="61912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/>
              <a:t>ADT and Risk Sudden Cardiac Death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3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" y="5376704"/>
            <a:ext cx="2882900" cy="122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2CCB270-D5D1-B642-B309-5E02617FBA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216118"/>
            <a:ext cx="12208349" cy="40559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568DF5-9765-5744-814B-0A9DE64D2AB3}"/>
              </a:ext>
            </a:extLst>
          </p:cNvPr>
          <p:cNvSpPr txBox="1"/>
          <p:nvPr/>
        </p:nvSpPr>
        <p:spPr>
          <a:xfrm>
            <a:off x="3771901" y="5972175"/>
            <a:ext cx="7991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Andrology, Volume: 8, Issue 3: 559-574, First published: 19 November 2019, DOI: (10.1111/andr.12731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E13307-E509-A84E-B23C-691C0258B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04420"/>
      </p:ext>
    </p:extLst>
  </p:cSld>
  <p:clrMapOvr>
    <a:masterClrMapping/>
  </p:clrMapOvr>
  <p:transition spd="slow" advTm="159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465D1-E2B9-9B48-8FE5-82A526DFD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89" y="627564"/>
            <a:ext cx="9456516" cy="1325563"/>
          </a:xfrm>
        </p:spPr>
        <p:txBody>
          <a:bodyPr>
            <a:normAutofit/>
          </a:bodyPr>
          <a:lstStyle/>
          <a:p>
            <a:r>
              <a:rPr lang="en-US" sz="2600" b="1" dirty="0"/>
              <a:t>The complex health profile of long-term cancer survivors: prevalence and predictors of comorbid conditions</a:t>
            </a:r>
            <a:r>
              <a:rPr lang="en-US" sz="2400" b="1" dirty="0"/>
              <a:t>	</a:t>
            </a:r>
            <a:r>
              <a:rPr lang="en-US" sz="1600" dirty="0"/>
              <a:t>J Cancer </a:t>
            </a:r>
            <a:r>
              <a:rPr lang="en-US" sz="1600" dirty="0" err="1"/>
              <a:t>Surviv</a:t>
            </a:r>
            <a:r>
              <a:rPr lang="en-US" sz="1600" dirty="0"/>
              <a:t> (2015) 9:239–251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B8FE2-F48D-3B44-93D2-7FD5B89D4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68" y="1953127"/>
            <a:ext cx="8626032" cy="4598144"/>
          </a:xfrm>
        </p:spPr>
        <p:txBody>
          <a:bodyPr anchor="ctr">
            <a:normAutofit/>
          </a:bodyPr>
          <a:lstStyle/>
          <a:p>
            <a:r>
              <a:rPr lang="en-US" sz="2200" dirty="0"/>
              <a:t>California study of pre/post cancer comorbidities in a varied population</a:t>
            </a:r>
          </a:p>
          <a:p>
            <a:r>
              <a:rPr lang="en-US" sz="2200" dirty="0"/>
              <a:t>POST cancer co-morbidities were MORE likely to be associated with:</a:t>
            </a:r>
          </a:p>
          <a:p>
            <a:pPr lvl="4"/>
            <a:r>
              <a:rPr lang="en-US" sz="2200" dirty="0"/>
              <a:t>older age (&gt; 65)</a:t>
            </a:r>
          </a:p>
          <a:p>
            <a:pPr lvl="4"/>
            <a:r>
              <a:rPr lang="en-US" sz="2200" dirty="0"/>
              <a:t>Higher number of years since diagnosis</a:t>
            </a:r>
          </a:p>
          <a:p>
            <a:pPr lvl="4"/>
            <a:r>
              <a:rPr lang="en-US" sz="2200" dirty="0"/>
              <a:t>being a breast cancer survivor</a:t>
            </a:r>
          </a:p>
          <a:p>
            <a:pPr lvl="4"/>
            <a:r>
              <a:rPr lang="en-US" sz="2200" dirty="0"/>
              <a:t>divorced, widowed or separated</a:t>
            </a:r>
          </a:p>
          <a:p>
            <a:pPr lvl="4"/>
            <a:r>
              <a:rPr lang="en-US" sz="2200" dirty="0"/>
              <a:t>non-Hispanic white</a:t>
            </a:r>
          </a:p>
          <a:p>
            <a:pPr lvl="4"/>
            <a:r>
              <a:rPr lang="en-US" sz="2200" dirty="0"/>
              <a:t>overweight or obese</a:t>
            </a:r>
          </a:p>
          <a:p>
            <a:pPr lvl="4"/>
            <a:r>
              <a:rPr lang="en-US" sz="2200" dirty="0"/>
              <a:t>not having received chemotherapy</a:t>
            </a:r>
          </a:p>
          <a:p>
            <a:endParaRPr lang="en-US" sz="1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4365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BF51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Shape&#10;&#10;Description automatically generated with low confidence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4442" y="3118306"/>
            <a:ext cx="1462088" cy="62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56236B-C80C-D545-AC4A-F765F3464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4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7113">
        <p14:reveal/>
      </p:transition>
    </mc:Choice>
    <mc:Fallback xmlns="">
      <p:transition spd="slow" advTm="371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01" y="-2"/>
            <a:ext cx="4069936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08B15-30C4-B64E-A9CE-35894D2AE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0080"/>
            <a:ext cx="3096427" cy="5613236"/>
          </a:xfrm>
        </p:spPr>
        <p:txBody>
          <a:bodyPr anchor="ctr"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Risk Factors for Radiation induced Heart Disease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BADD8A-E95C-BC47-A343-EE5EEA1D6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185" y="277792"/>
            <a:ext cx="7335348" cy="3653880"/>
          </a:xfrm>
        </p:spPr>
        <p:txBody>
          <a:bodyPr anchor="ctr">
            <a:normAutofit fontScale="92500" lnSpcReduction="10000"/>
          </a:bodyPr>
          <a:lstStyle/>
          <a:p>
            <a:endParaRPr lang="en-US" sz="2200" dirty="0"/>
          </a:p>
          <a:p>
            <a:r>
              <a:rPr lang="en-US" sz="2200" dirty="0"/>
              <a:t>Younger age at exposure</a:t>
            </a:r>
          </a:p>
          <a:p>
            <a:r>
              <a:rPr lang="en-US" sz="2200" dirty="0"/>
              <a:t>Total radiation dose</a:t>
            </a:r>
          </a:p>
          <a:p>
            <a:r>
              <a:rPr lang="en-US" sz="2200" dirty="0"/>
              <a:t>Volume of tissue exposed</a:t>
            </a:r>
          </a:p>
          <a:p>
            <a:r>
              <a:rPr lang="en-US" sz="2200" dirty="0"/>
              <a:t>Lack of shielding</a:t>
            </a:r>
          </a:p>
          <a:p>
            <a:r>
              <a:rPr lang="en-US" sz="2200" dirty="0"/>
              <a:t>Youngest patients are at highest risk Hodgkin’s Lymphoma</a:t>
            </a:r>
          </a:p>
          <a:p>
            <a:r>
              <a:rPr lang="en-US" sz="2200" dirty="0"/>
              <a:t>No safe dose but cumulative exposure &gt;30Gy increases risk CAD</a:t>
            </a:r>
          </a:p>
          <a:p>
            <a:r>
              <a:rPr lang="en-US" sz="2200" dirty="0"/>
              <a:t>XRT damages cardiac valves, coronaries, pericardium, and conduction tissue </a:t>
            </a:r>
          </a:p>
          <a:p>
            <a:r>
              <a:rPr lang="en-US" sz="2200" dirty="0"/>
              <a:t>Need to consider a comprehensive evaluation in survivorship</a:t>
            </a:r>
          </a:p>
          <a:p>
            <a:endParaRPr lang="en-US" sz="1300" dirty="0"/>
          </a:p>
        </p:txBody>
      </p:sp>
      <p:pic>
        <p:nvPicPr>
          <p:cNvPr id="5" name="Picture 3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5075" y="3931672"/>
            <a:ext cx="4713794" cy="200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9B9C9A-9646-8C40-8933-6C9FB0E17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8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9219">
        <p:checker/>
      </p:transition>
    </mc:Choice>
    <mc:Fallback xmlns="">
      <p:transition spd="slow" advTm="49219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7C6A9-C6D4-CD4F-9FF1-830CA1CF5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03764"/>
          </a:xfrm>
        </p:spPr>
        <p:txBody>
          <a:bodyPr/>
          <a:lstStyle/>
          <a:p>
            <a:r>
              <a:rPr lang="en-US" b="1" dirty="0"/>
              <a:t>Role of XRT as CV risk factor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B4AA0-BB0D-B843-A1BF-B5F26E7ACD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800" dirty="0"/>
              <a:t>Breast cancer</a:t>
            </a:r>
          </a:p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97F3DD-7D39-0D44-A3FA-50E52CC71E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Relative risk of XRT induced CAD is greater LEFT vs RIGHT  cancers</a:t>
            </a:r>
          </a:p>
          <a:p>
            <a:r>
              <a:rPr lang="en-US" dirty="0"/>
              <a:t>Darby study: major coronary events 7.4% increase per </a:t>
            </a:r>
            <a:r>
              <a:rPr lang="en-US" dirty="0" err="1"/>
              <a:t>Gy</a:t>
            </a:r>
            <a:r>
              <a:rPr lang="en-US" dirty="0"/>
              <a:t> of mean heart dose</a:t>
            </a:r>
          </a:p>
          <a:p>
            <a:r>
              <a:rPr lang="en-US" dirty="0"/>
              <a:t>Increased risk in noncancer related mortality (vascular) </a:t>
            </a:r>
          </a:p>
          <a:p>
            <a:r>
              <a:rPr lang="en-US" dirty="0"/>
              <a:t>Time from XRT: 9-10 years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679916-9875-D440-BE7F-7C1DE44698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71675"/>
            <a:ext cx="5183188" cy="533400"/>
          </a:xfrm>
        </p:spPr>
        <p:txBody>
          <a:bodyPr/>
          <a:lstStyle/>
          <a:p>
            <a:pPr algn="ctr"/>
            <a:r>
              <a:rPr lang="en-US" sz="2800" dirty="0" err="1"/>
              <a:t>Hodgkins</a:t>
            </a:r>
            <a:r>
              <a:rPr lang="en-US" sz="2800" dirty="0"/>
              <a:t> Lymphoma</a:t>
            </a:r>
          </a:p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2C39B1-EEBB-A144-8033-F1451690976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XRT induced CAD is 60% in survivors more than 40 years out</a:t>
            </a:r>
          </a:p>
          <a:p>
            <a:r>
              <a:rPr lang="en-US" dirty="0"/>
              <a:t>Relative risk of XRT CAD is 3.2 compared to general population and </a:t>
            </a:r>
          </a:p>
          <a:p>
            <a:r>
              <a:rPr lang="en-US" dirty="0"/>
              <a:t>Relative risk of death from MI double</a:t>
            </a:r>
          </a:p>
          <a:p>
            <a:r>
              <a:rPr lang="en-US" dirty="0"/>
              <a:t>Time from XRT varies: 2-40 years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3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2" y="204391"/>
            <a:ext cx="2882900" cy="122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C1FA2E-930B-D14A-BC67-7261DC3A0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3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867">
        <p14:ripple/>
      </p:transition>
    </mc:Choice>
    <mc:Fallback xmlns="">
      <p:transition spd="slow" advTm="608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712852-E703-0F4F-A199-86A1B9BA3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8834"/>
            <a:ext cx="4694548" cy="1715299"/>
          </a:xfrm>
        </p:spPr>
        <p:txBody>
          <a:bodyPr anchor="t">
            <a:norm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General Guidelines: At risk patients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27B106-A639-0449-9BF0-9D862EC4E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17" y="2695769"/>
            <a:ext cx="4162332" cy="3480604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Anthracycline use</a:t>
            </a:r>
          </a:p>
          <a:p>
            <a:r>
              <a:rPr lang="en-US" sz="2400" dirty="0">
                <a:solidFill>
                  <a:schemeClr val="bg1"/>
                </a:solidFill>
              </a:rPr>
              <a:t>XRT to the chest</a:t>
            </a:r>
          </a:p>
          <a:p>
            <a:r>
              <a:rPr lang="en-US" sz="2400" dirty="0">
                <a:solidFill>
                  <a:schemeClr val="bg1"/>
                </a:solidFill>
              </a:rPr>
              <a:t>Multiple CV risk factors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Older age (&gt; 60)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Compromised cardiac function at baseline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Combination anthracycline and HER-2 agents</a:t>
            </a:r>
          </a:p>
          <a:p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5" name="Picture 3" descr="Shape&#10;&#10;Description automatically generated with low confidence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728346"/>
            <a:ext cx="5663184" cy="282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4182BF3-F31E-F14A-90C0-496D26156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6645">
        <p14:switch dir="r"/>
      </p:transition>
    </mc:Choice>
    <mc:Fallback xmlns="">
      <p:transition spd="slow" advTm="2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EA0C3AC-2A72-484B-B07D-F2CC519F1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986477EF-3991-4D07-9F11-9E887C340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0" y="4672012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xtLst>
            <a:ext uri="{91240B29-F687-4f45-9708-019B960494DF}">
              <a14:hiddenLine xmlns:a16="http://schemas.microsoft.com/office/drawing/2014/main" xmlns:a14="http://schemas.microsoft.com/office/drawing/2010/main" xmlns:p14="http://schemas.microsoft.com/office/powerpoint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0AA5C-EDD7-F84D-8223-2487280A4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5270243"/>
            <a:ext cx="10571998" cy="9704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General Guidelines: Monitoring </a:t>
            </a: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A23F8109-B0C1-4D0F-A1B4-C89C9AD7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414" y="995376"/>
            <a:ext cx="4604307" cy="3096358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6879" y="1930459"/>
            <a:ext cx="3518270" cy="14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EF6A6-A019-F84A-AD19-FA6791236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4720" y="385763"/>
            <a:ext cx="6532493" cy="4471987"/>
          </a:xfrm>
          <a:effectLst/>
        </p:spPr>
        <p:txBody>
          <a:bodyPr anchor="ctr">
            <a:normAutofit/>
          </a:bodyPr>
          <a:lstStyle/>
          <a:p>
            <a:r>
              <a:rPr lang="en-US" sz="2200" dirty="0"/>
              <a:t>Detailed  HISTORY and PHYSICAL</a:t>
            </a:r>
          </a:p>
          <a:p>
            <a:r>
              <a:rPr lang="en-US" sz="2200" dirty="0"/>
              <a:t>ECHO, (with Strain), CMR, MUGA</a:t>
            </a:r>
          </a:p>
          <a:p>
            <a:r>
              <a:rPr lang="en-US" sz="2200" dirty="0"/>
              <a:t>Biomarkers</a:t>
            </a:r>
          </a:p>
          <a:p>
            <a:r>
              <a:rPr lang="en-US" sz="2200" dirty="0"/>
              <a:t>Frequency determined by clinical judgment and patient circumstances.</a:t>
            </a:r>
          </a:p>
          <a:p>
            <a:r>
              <a:rPr lang="en-US" sz="2200" dirty="0"/>
              <a:t>manage cardiovascular risk factors: smoking, HTN, DM, HLD and obesity in patients treated with cardiotoxic therapies. </a:t>
            </a:r>
          </a:p>
          <a:p>
            <a:r>
              <a:rPr lang="en-US" sz="2200" dirty="0"/>
              <a:t>A heart-healthy lifestyle, including the role of diet and exercise, should be discussed as part of long-term follow-up care</a:t>
            </a:r>
            <a:r>
              <a:rPr lang="en-US" sz="1500" dirty="0"/>
              <a:t>.</a:t>
            </a:r>
          </a:p>
          <a:p>
            <a:endParaRPr lang="en-US" sz="150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EDA40B90-E281-4108-8CC2-959D5F950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000" y="5154307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05F988-D130-8B43-8216-AA12CA6C0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0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461">
        <p14:flip dir="r"/>
      </p:transition>
    </mc:Choice>
    <mc:Fallback xmlns="">
      <p:transition spd="slow" advTm="404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9B13E-49A7-4349-8D4D-4C52CD286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8401" y="2742838"/>
            <a:ext cx="2882900" cy="137232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Guidelines</a:t>
            </a:r>
          </a:p>
        </p:txBody>
      </p:sp>
      <p:pic>
        <p:nvPicPr>
          <p:cNvPr id="5" name="Picture 3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" y="4672388"/>
            <a:ext cx="2882900" cy="137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0FA238BE-A5B1-FC46-8DE5-1B2140D0E7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3205" b="13205"/>
          <a:stretch/>
        </p:blipFill>
        <p:spPr>
          <a:xfrm>
            <a:off x="3611301" y="457201"/>
            <a:ext cx="8669154" cy="6144736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9AC9E8-5EDC-354C-9EE0-55C06AE48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8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314">
        <p14:gallery dir="l"/>
      </p:transition>
    </mc:Choice>
    <mc:Fallback xmlns="">
      <p:transition spd="slow" advTm="123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9B13E-49A7-4349-8D4D-4C52CD286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3123419"/>
            <a:ext cx="4543824" cy="3086990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Disclosures/conflicts: None</a:t>
            </a:r>
          </a:p>
        </p:txBody>
      </p:sp>
      <p:pic>
        <p:nvPicPr>
          <p:cNvPr id="5" name="Picture 3" descr="Shape&#10;&#10;Description automatically generated with low confidence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2463" y="2047433"/>
            <a:ext cx="6021991" cy="294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A3EE72-38A6-9D41-904B-50F13FE44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82959"/>
      </p:ext>
    </p:extLst>
  </p:cSld>
  <p:clrMapOvr>
    <a:masterClrMapping/>
  </p:clrMapOvr>
  <p:transition spd="slow" advTm="562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112DF30-5C96-46A5-81A0-341076AFC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44E6C6-920F-4AC8-83F4-7F94687E7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39B276-4928-714D-A286-8616E443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04" y="4241015"/>
            <a:ext cx="4954693" cy="1615776"/>
          </a:xfrm>
        </p:spPr>
        <p:txBody>
          <a:bodyPr>
            <a:normAutofit/>
          </a:bodyPr>
          <a:lstStyle/>
          <a:p>
            <a:r>
              <a:rPr lang="en-US" sz="3600" b="1" dirty="0"/>
              <a:t> Guidelines to consider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DE60DE-A968-4121-AFBB-E1A35832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45401" y="145708"/>
            <a:ext cx="2151670" cy="1860256"/>
            <a:chOff x="-305" y="-4155"/>
            <a:chExt cx="2514948" cy="217433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B467C38-3593-435B-8852-5CFF00FBF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029EC23-B12D-440F-851D-188AB8A80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5080C5B-B10E-4C97-B3DD-97CFBF5E8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C2843D-B312-4705-B377-1141FF684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3" descr="Shape&#10;&#10;Description automatically generated with low confidence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522" y="2268003"/>
            <a:ext cx="3298481" cy="140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F16586-0529-A04A-B4D1-B8E83AE8F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211" y="410901"/>
            <a:ext cx="7543976" cy="5758405"/>
          </a:xfrm>
        </p:spPr>
        <p:txBody>
          <a:bodyPr anchor="ctr">
            <a:normAutofit/>
          </a:bodyPr>
          <a:lstStyle/>
          <a:p>
            <a:r>
              <a:rPr lang="en-US" sz="2400" dirty="0"/>
              <a:t>Childhood cancer survivors (Lancet Oncol. 2015 Mar;16(3):e123-36)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r>
              <a:rPr lang="en-US" sz="2400" dirty="0"/>
              <a:t> ASCO Guidelines (J Clin Oncol. 2017 Mar 10;35:893-911)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ESC position paper (Eur Heart J. 2016 Sep 21;37:2768-2801)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NCCN Guidelines (J Natl </a:t>
            </a:r>
            <a:r>
              <a:rPr lang="en-US" sz="2400" dirty="0" err="1"/>
              <a:t>Compr</a:t>
            </a:r>
            <a:r>
              <a:rPr lang="en-US" sz="2400" dirty="0"/>
              <a:t> </a:t>
            </a:r>
            <a:r>
              <a:rPr lang="en-US" sz="2400" dirty="0" err="1"/>
              <a:t>Canc</a:t>
            </a:r>
            <a:r>
              <a:rPr lang="en-US" sz="2400" dirty="0"/>
              <a:t> </a:t>
            </a:r>
            <a:r>
              <a:rPr lang="en-US" sz="2400" dirty="0" err="1"/>
              <a:t>Netw</a:t>
            </a:r>
            <a:r>
              <a:rPr lang="en-US" sz="2400" dirty="0"/>
              <a:t>. 2020 Aug;18(8):1016-1023 )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ESMO Consensus Recommendations (Ann Oncol. 2020 Feb;31(2):171-190)</a:t>
            </a:r>
          </a:p>
          <a:p>
            <a:endParaRPr lang="en-US" sz="1300" dirty="0">
              <a:solidFill>
                <a:schemeClr val="tx2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E22CE9-7281-4287-84CA-AE7F80310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64748" y="3839134"/>
            <a:ext cx="4023079" cy="3018865"/>
            <a:chOff x="-305" y="-1"/>
            <a:chExt cx="3832880" cy="2876136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B7187AB-AC55-4912-943A-8EB2DA74B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7A5046-6B7A-4C74-834D-26B12A3CC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175BB57-CAD0-46E7-ACCA-C4193784D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936F17-A396-40BC-9A97-9B0A72A91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8EEB8A-5661-804A-AB29-5F41F57C9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98614"/>
      </p:ext>
    </p:extLst>
  </p:cSld>
  <p:clrMapOvr>
    <a:masterClrMapping/>
  </p:clrMapOvr>
  <p:transition spd="slow" advTm="85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651BD-392B-6A40-9AF8-BDD529A5B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30" y="37669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Harmonization Guidelines: Childhood Cancer Survivors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9B13E-49A7-4349-8D4D-4C52CD286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895" y="1608881"/>
            <a:ext cx="11643529" cy="3995788"/>
          </a:xfrm>
        </p:spPr>
        <p:txBody>
          <a:bodyPr>
            <a:normAutofit/>
          </a:bodyPr>
          <a:lstStyle/>
          <a:p>
            <a:r>
              <a:rPr lang="es-ES" sz="2200" dirty="0" err="1"/>
              <a:t>Cooperative</a:t>
            </a:r>
            <a:r>
              <a:rPr lang="es-ES" sz="2200" dirty="0"/>
              <a:t> </a:t>
            </a:r>
            <a:r>
              <a:rPr lang="es-ES" sz="2200" dirty="0" err="1"/>
              <a:t>effort</a:t>
            </a:r>
            <a:endParaRPr lang="es-ES" sz="2200" dirty="0"/>
          </a:p>
          <a:p>
            <a:pPr lvl="1"/>
            <a:r>
              <a:rPr lang="es-ES" sz="2200" dirty="0"/>
              <a:t>North American </a:t>
            </a:r>
            <a:r>
              <a:rPr lang="es-ES" sz="2200" dirty="0" err="1"/>
              <a:t>Children’s</a:t>
            </a:r>
            <a:r>
              <a:rPr lang="es-ES" sz="2200" dirty="0"/>
              <a:t> </a:t>
            </a:r>
            <a:r>
              <a:rPr lang="es-ES" sz="2200" dirty="0" err="1"/>
              <a:t>Oncology</a:t>
            </a:r>
            <a:r>
              <a:rPr lang="es-ES" sz="2200" dirty="0"/>
              <a:t> </a:t>
            </a:r>
            <a:r>
              <a:rPr lang="es-ES" sz="2200" dirty="0" err="1"/>
              <a:t>Group</a:t>
            </a:r>
            <a:r>
              <a:rPr lang="es-ES" sz="2200" dirty="0"/>
              <a:t>  	Dutch </a:t>
            </a:r>
            <a:r>
              <a:rPr lang="es-ES" sz="2200" dirty="0" err="1"/>
              <a:t>Children’s</a:t>
            </a:r>
            <a:r>
              <a:rPr lang="es-ES" sz="2200" dirty="0"/>
              <a:t> </a:t>
            </a:r>
            <a:r>
              <a:rPr lang="es-ES" sz="2200" dirty="0" err="1"/>
              <a:t>Oncology</a:t>
            </a:r>
            <a:r>
              <a:rPr lang="es-ES" sz="2200" dirty="0"/>
              <a:t> </a:t>
            </a:r>
            <a:r>
              <a:rPr lang="es-ES" sz="2200" dirty="0" err="1"/>
              <a:t>Group</a:t>
            </a:r>
            <a:endParaRPr lang="es-ES" sz="2200" dirty="0"/>
          </a:p>
          <a:p>
            <a:pPr lvl="1"/>
            <a:r>
              <a:rPr lang="es-ES" sz="2200" dirty="0"/>
              <a:t>Scottish </a:t>
            </a:r>
            <a:r>
              <a:rPr lang="es-ES" sz="2200" dirty="0" err="1"/>
              <a:t>Intercollegiate</a:t>
            </a:r>
            <a:r>
              <a:rPr lang="es-ES" sz="2200" dirty="0"/>
              <a:t> </a:t>
            </a:r>
            <a:r>
              <a:rPr lang="es-ES" sz="2200" dirty="0" err="1"/>
              <a:t>Guidelines</a:t>
            </a:r>
            <a:r>
              <a:rPr lang="es-ES" sz="2200" dirty="0"/>
              <a:t> Network	UK </a:t>
            </a:r>
            <a:r>
              <a:rPr lang="es-ES" sz="2200" dirty="0" err="1"/>
              <a:t>Children’s</a:t>
            </a:r>
            <a:r>
              <a:rPr lang="es-ES" sz="2200" dirty="0"/>
              <a:t> </a:t>
            </a:r>
            <a:r>
              <a:rPr lang="es-ES" sz="2200" dirty="0" err="1"/>
              <a:t>Cancer</a:t>
            </a:r>
            <a:r>
              <a:rPr lang="es-ES" sz="2200" dirty="0"/>
              <a:t> and </a:t>
            </a:r>
            <a:r>
              <a:rPr lang="es-ES" sz="2200" dirty="0" err="1"/>
              <a:t>Leukemia</a:t>
            </a:r>
            <a:r>
              <a:rPr lang="es-ES" sz="2200" dirty="0"/>
              <a:t> </a:t>
            </a:r>
            <a:r>
              <a:rPr lang="es-ES" sz="2200" dirty="0" err="1"/>
              <a:t>Group</a:t>
            </a:r>
            <a:endParaRPr lang="es-ES" sz="2200" dirty="0"/>
          </a:p>
          <a:p>
            <a:endParaRPr lang="es-ES" sz="2200" dirty="0"/>
          </a:p>
          <a:p>
            <a:r>
              <a:rPr lang="es-ES" sz="2200" dirty="0" err="1"/>
              <a:t>Agreement</a:t>
            </a:r>
            <a:endParaRPr lang="es-ES" sz="2200" dirty="0"/>
          </a:p>
          <a:p>
            <a:pPr marL="457200" lvl="1" indent="0">
              <a:buNone/>
            </a:pPr>
            <a:r>
              <a:rPr lang="es-ES" sz="2200" dirty="0" err="1"/>
              <a:t>Incidence</a:t>
            </a:r>
            <a:r>
              <a:rPr lang="es-ES" sz="2200" dirty="0"/>
              <a:t> of CHF: </a:t>
            </a:r>
            <a:r>
              <a:rPr lang="es-ES" sz="2200" dirty="0" err="1"/>
              <a:t>while</a:t>
            </a:r>
            <a:r>
              <a:rPr lang="es-ES" sz="2200" dirty="0"/>
              <a:t> </a:t>
            </a:r>
            <a:r>
              <a:rPr lang="es-ES" sz="2200" dirty="0" err="1"/>
              <a:t>there</a:t>
            </a:r>
            <a:r>
              <a:rPr lang="es-ES" sz="2200" dirty="0"/>
              <a:t> </a:t>
            </a:r>
            <a:r>
              <a:rPr lang="es-ES" sz="2200" dirty="0" err="1"/>
              <a:t>is</a:t>
            </a:r>
            <a:r>
              <a:rPr lang="es-ES" sz="2200" dirty="0"/>
              <a:t> NO  </a:t>
            </a:r>
            <a:r>
              <a:rPr lang="es-ES" sz="2200" dirty="0" err="1"/>
              <a:t>safe</a:t>
            </a:r>
            <a:r>
              <a:rPr lang="es-ES" sz="2200" dirty="0"/>
              <a:t> </a:t>
            </a:r>
            <a:r>
              <a:rPr lang="es-ES" sz="2200" dirty="0" err="1"/>
              <a:t>dose</a:t>
            </a:r>
            <a:r>
              <a:rPr lang="es-ES" sz="2200" dirty="0"/>
              <a:t> of </a:t>
            </a:r>
            <a:r>
              <a:rPr lang="es-ES" sz="2200" dirty="0" err="1"/>
              <a:t>anthracycline</a:t>
            </a:r>
            <a:endParaRPr lang="es-ES" sz="2200" dirty="0"/>
          </a:p>
          <a:p>
            <a:pPr lvl="2"/>
            <a:r>
              <a:rPr lang="es-ES" sz="2200" dirty="0"/>
              <a:t>&lt; 5% </a:t>
            </a:r>
            <a:r>
              <a:rPr lang="es-ES" sz="2200" dirty="0" err="1"/>
              <a:t>with</a:t>
            </a:r>
            <a:r>
              <a:rPr lang="es-ES" sz="2200" dirty="0"/>
              <a:t> </a:t>
            </a:r>
            <a:r>
              <a:rPr lang="es-ES" sz="2200" dirty="0" err="1"/>
              <a:t>max</a:t>
            </a:r>
            <a:r>
              <a:rPr lang="es-ES" sz="2200" dirty="0"/>
              <a:t> </a:t>
            </a:r>
            <a:r>
              <a:rPr lang="es-ES" sz="2200" dirty="0" err="1"/>
              <a:t>dose</a:t>
            </a:r>
            <a:r>
              <a:rPr lang="es-ES" sz="2200" dirty="0"/>
              <a:t> 		250 mg/m2</a:t>
            </a:r>
          </a:p>
          <a:p>
            <a:pPr lvl="2"/>
            <a:r>
              <a:rPr lang="es-ES" sz="2200" dirty="0"/>
              <a:t>10%  </a:t>
            </a:r>
            <a:r>
              <a:rPr lang="es-ES" sz="2200" dirty="0" err="1"/>
              <a:t>for</a:t>
            </a:r>
            <a:r>
              <a:rPr lang="es-ES" sz="2200" dirty="0"/>
              <a:t> a </a:t>
            </a:r>
            <a:r>
              <a:rPr lang="es-ES" sz="2200" dirty="0" err="1"/>
              <a:t>max</a:t>
            </a:r>
            <a:r>
              <a:rPr lang="es-ES" sz="2200" dirty="0"/>
              <a:t> </a:t>
            </a:r>
            <a:r>
              <a:rPr lang="es-ES" sz="2200" dirty="0" err="1"/>
              <a:t>dose</a:t>
            </a:r>
            <a:r>
              <a:rPr lang="es-ES" sz="2200" dirty="0"/>
              <a:t> 		250-600 mg/m2</a:t>
            </a:r>
          </a:p>
          <a:p>
            <a:pPr lvl="2"/>
            <a:r>
              <a:rPr lang="es-ES" sz="2200" dirty="0"/>
              <a:t>30% </a:t>
            </a:r>
            <a:r>
              <a:rPr lang="es-ES" sz="2200" dirty="0" err="1"/>
              <a:t>for</a:t>
            </a:r>
            <a:r>
              <a:rPr lang="es-ES" sz="2200" dirty="0"/>
              <a:t> a </a:t>
            </a:r>
            <a:r>
              <a:rPr lang="es-ES" sz="2200" dirty="0" err="1"/>
              <a:t>dose</a:t>
            </a:r>
            <a:r>
              <a:rPr lang="es-ES" sz="2200" dirty="0"/>
              <a:t> &gt;		600 mg/m2 </a:t>
            </a:r>
          </a:p>
          <a:p>
            <a:pPr algn="ctr"/>
            <a:endParaRPr lang="en-US" sz="3600" dirty="0"/>
          </a:p>
        </p:txBody>
      </p:sp>
      <p:pic>
        <p:nvPicPr>
          <p:cNvPr id="5" name="Picture 3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525" y="5256068"/>
            <a:ext cx="2882900" cy="122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22FBBE-01DB-7A44-952E-7366B904F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5851">
        <p:cut/>
      </p:transition>
    </mc:Choice>
    <mc:Fallback xmlns="">
      <p:transition advTm="35851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58CA1-EE52-A248-9886-999162DE3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68" y="627564"/>
            <a:ext cx="9931079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Harmonization Guidelines: Childhood Cancer Survivors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791F3-FC06-C542-97FA-6DC70EC05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69" y="1953127"/>
            <a:ext cx="8912506" cy="4576261"/>
          </a:xfrm>
        </p:spPr>
        <p:txBody>
          <a:bodyPr anchor="ctr">
            <a:normAutofit/>
          </a:bodyPr>
          <a:lstStyle/>
          <a:p>
            <a:r>
              <a:rPr lang="en-US" sz="2200" dirty="0"/>
              <a:t>Survivors treated with anthracyclines or chest XRT are at risk of CMY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• Echo surveillance is lifelong and performed at a minimum of every 5 years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• Close monitoring during pregnancy of at-risk women is warranted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• Survivors with asymptomatic CMY should be referred to cardiology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• Survivors should be screened for traditional cardiovascular risk factors</a:t>
            </a:r>
          </a:p>
          <a:p>
            <a:endParaRPr lang="en-US" sz="1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4365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BF51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4442" y="3118306"/>
            <a:ext cx="1462088" cy="62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C44C87-C4A9-274E-98C0-917CB608C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47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8319">
        <p15:prstTrans prst="pageCurlDouble"/>
      </p:transition>
    </mc:Choice>
    <mc:Fallback xmlns="">
      <p:transition spd="slow" advTm="383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EA0C3AC-2A72-484B-B07D-F2CC519F1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986477EF-3991-4D07-9F11-9E887C340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0" y="4672012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xtLst>
            <a:ext uri="{91240B29-F687-4f45-9708-019B960494DF}">
              <a14:hiddenLine xmlns:a16="http://schemas.microsoft.com/office/drawing/2014/main" xmlns:a14="http://schemas.microsoft.com/office/drawing/2010/main" xmlns:p14="http://schemas.microsoft.com/office/powerpoint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63595-1B0B-E143-BF28-1DB2E6AD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5270243"/>
            <a:ext cx="10571998" cy="9704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Opportunities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23F8109-B0C1-4D0F-A1B4-C89C9AD7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414" y="995376"/>
            <a:ext cx="4604307" cy="3096358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6879" y="1661389"/>
            <a:ext cx="4151376" cy="176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F08C4F-28EE-E544-B463-829710F49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4720" y="385763"/>
            <a:ext cx="6432480" cy="4457700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Comprehensive follow up as more Cardio-Oncology programs are developed</a:t>
            </a:r>
          </a:p>
          <a:p>
            <a:r>
              <a:rPr lang="en-US" sz="2400" dirty="0"/>
              <a:t>Better survivorship monitoring with newer treatments to assess the long-term consequences</a:t>
            </a:r>
          </a:p>
          <a:p>
            <a:r>
              <a:rPr lang="en-US" sz="2400" dirty="0"/>
              <a:t>Therapies to modify risk early</a:t>
            </a:r>
          </a:p>
          <a:p>
            <a:r>
              <a:rPr lang="en-US" sz="2400" dirty="0"/>
              <a:t>Research opportunities galore</a:t>
            </a:r>
          </a:p>
          <a:p>
            <a:r>
              <a:rPr lang="en-US" sz="2400" dirty="0"/>
              <a:t>International collaboration of best practices</a:t>
            </a:r>
          </a:p>
          <a:p>
            <a:endParaRPr lang="en-US" sz="2000" dirty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EDA40B90-E281-4108-8CC2-959D5F950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000" y="5154307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F7B070-BE7E-1D42-96CE-374DFD5BB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4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67"/>
    </mc:Choice>
    <mc:Fallback xmlns="">
      <p:transition spd="slow" advTm="34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50197-190C-FB48-8EF8-06C2D7AC4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r>
              <a:rPr lang="en-US" sz="4000" b="1" dirty="0"/>
              <a:t>Take Home Message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3D04F-A84E-4648-8BC9-76101821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47" y="2210765"/>
            <a:ext cx="7130005" cy="39328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dirty="0"/>
              <a:t>Consider conventional risk factors </a:t>
            </a:r>
            <a:r>
              <a:rPr lang="en-US" dirty="0">
                <a:solidFill>
                  <a:srgbClr val="FF0000"/>
                </a:solidFill>
              </a:rPr>
              <a:t>before </a:t>
            </a:r>
            <a:r>
              <a:rPr lang="en-US" dirty="0"/>
              <a:t>starting cancer therapy </a:t>
            </a:r>
          </a:p>
          <a:p>
            <a:r>
              <a:rPr lang="en-US" dirty="0"/>
              <a:t>Optimize cardiovascular fitness </a:t>
            </a:r>
            <a:r>
              <a:rPr lang="en-US" dirty="0">
                <a:solidFill>
                  <a:srgbClr val="FF0000"/>
                </a:solidFill>
              </a:rPr>
              <a:t>during</a:t>
            </a:r>
            <a:r>
              <a:rPr lang="en-US" dirty="0"/>
              <a:t> therapy</a:t>
            </a:r>
          </a:p>
          <a:p>
            <a:r>
              <a:rPr lang="en-US" dirty="0"/>
              <a:t>Follow Guidelines, risk scores and best practices </a:t>
            </a:r>
            <a:r>
              <a:rPr lang="en-US" dirty="0">
                <a:solidFill>
                  <a:srgbClr val="FF0000"/>
                </a:solidFill>
              </a:rPr>
              <a:t>as they evolve</a:t>
            </a:r>
          </a:p>
          <a:p>
            <a:endParaRPr lang="en-US" sz="24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3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330" y="3030454"/>
            <a:ext cx="3217333" cy="136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7B0F47-E002-EC41-98EE-B0973E3D5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0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843">
        <p:circle/>
      </p:transition>
    </mc:Choice>
    <mc:Fallback xmlns="">
      <p:transition spd="slow" advTm="1484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9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B60758-88ED-9B47-B08B-C44F5070F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394317"/>
            <a:ext cx="5130795" cy="1077296"/>
          </a:xfrm>
        </p:spPr>
        <p:txBody>
          <a:bodyPr>
            <a:normAutofit/>
          </a:bodyPr>
          <a:lstStyle/>
          <a:p>
            <a:r>
              <a:rPr lang="en-US" sz="4000" b="1" dirty="0"/>
              <a:t>Take Home Message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8AEA5-2E81-2245-B80C-F12B98477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620" y="1314449"/>
            <a:ext cx="7361710" cy="53435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dirty="0"/>
              <a:t>Monitoring based on expected complications: </a:t>
            </a:r>
          </a:p>
          <a:p>
            <a:pPr marL="0" indent="0">
              <a:buNone/>
            </a:pPr>
            <a:endParaRPr lang="en-US" sz="2200" dirty="0"/>
          </a:p>
          <a:p>
            <a:pPr lvl="1">
              <a:lnSpc>
                <a:spcPct val="150000"/>
              </a:lnSpc>
            </a:pPr>
            <a:r>
              <a:rPr lang="en-US" sz="2200" dirty="0"/>
              <a:t>Check LV function  after therapy as the new baseline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LV function every 2-5 years after therapy and more frequently if they develop risk factors  or symptoms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Consider MRI to assess pericardial/structural disease 10 years after XRT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Be mindful of symptoms that suggest subsequent cardiac dysfunction, especially in a younger patient with a remote history of cancer</a:t>
            </a:r>
          </a:p>
        </p:txBody>
      </p:sp>
      <p:sp>
        <p:nvSpPr>
          <p:cNvPr id="27" name="Freeform: Shape 11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3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330" y="3030454"/>
            <a:ext cx="3217333" cy="136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F449E3-39B3-1942-9451-7D3D21B2D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189">
        <p14:flash/>
      </p:transition>
    </mc:Choice>
    <mc:Fallback xmlns="">
      <p:transition spd="slow" advTm="30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4AE1EDB-5723-6A46-AA45-EA26B476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93849"/>
            <a:ext cx="9404723" cy="1400530"/>
          </a:xfrm>
        </p:spPr>
        <p:txBody>
          <a:bodyPr/>
          <a:lstStyle/>
          <a:p>
            <a:r>
              <a:rPr lang="en-US" b="1" dirty="0"/>
              <a:t>Thank you!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5EA54EF-64C9-454E-9937-7B79AF83A8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DB530B3-E14F-C549-A142-8941960D49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F9E2E-1456-F044-B25A-55265F193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694379"/>
            <a:ext cx="3660004" cy="4632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6C40D6-8399-BC45-838A-25F0CF0AB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804" y="1729544"/>
            <a:ext cx="7007996" cy="4561958"/>
          </a:xfrm>
          <a:prstGeom prst="rect">
            <a:avLst/>
          </a:prstGeom>
        </p:spPr>
      </p:pic>
      <p:pic>
        <p:nvPicPr>
          <p:cNvPr id="8" name="Picture 3">
            <a:hlinkClick r:id="rId6"/>
            <a:extLst>
              <a:ext uri="{FF2B5EF4-FFF2-40B4-BE49-F238E27FC236}">
                <a16:creationId xmlns:a16="http://schemas.microsoft.com/office/drawing/2014/main" id="{8656969B-B5C7-4E45-B6E1-702975ABB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11" y="208279"/>
            <a:ext cx="2909889" cy="109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682FF8-27A2-5D4C-B345-00BD4CE7F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6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4293">
        <p15:prstTrans prst="curtains"/>
      </p:transition>
    </mc:Choice>
    <mc:Fallback xmlns="">
      <p:transition spd="slow" advTm="142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112DF30-5C96-46A5-81A0-341076AFC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44E6C6-920F-4AC8-83F4-7F94687E7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9827D-F4F6-2A48-B981-90D8990E1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241014"/>
            <a:ext cx="10579398" cy="1356599"/>
          </a:xfrm>
        </p:spPr>
        <p:txBody>
          <a:bodyPr>
            <a:normAutofit/>
          </a:bodyPr>
          <a:lstStyle/>
          <a:p>
            <a:r>
              <a:rPr lang="en-US" sz="3600" b="1" dirty="0"/>
              <a:t>Institute of Medicine: 2006</a:t>
            </a:r>
            <a:endParaRPr lang="en-US" sz="36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DE60DE-A968-4121-AFBB-E1A35832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45401" y="145708"/>
            <a:ext cx="2151670" cy="1860256"/>
            <a:chOff x="-305" y="-4155"/>
            <a:chExt cx="2514948" cy="217433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B467C38-3593-435B-8852-5CFF00FBF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029EC23-B12D-440F-851D-188AB8A80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5080C5B-B10E-4C97-B3DD-97CFBF5E8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C2843D-B312-4705-B377-1141FF684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3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671" y="1221708"/>
            <a:ext cx="4954693" cy="21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8A31F2-EF2A-D04E-BF89-A882D3C96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871" y="271463"/>
            <a:ext cx="5029200" cy="53261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Blueprint to address cancer survivorship because of 3 things: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r>
              <a:rPr lang="en-US" sz="2000" b="1" dirty="0"/>
              <a:t>First, </a:t>
            </a:r>
            <a:r>
              <a:rPr lang="en-US" sz="2000" dirty="0"/>
              <a:t>cancer has become a </a:t>
            </a:r>
            <a:r>
              <a:rPr lang="en-US" sz="2000" dirty="0">
                <a:solidFill>
                  <a:srgbClr val="FF0000"/>
                </a:solidFill>
              </a:rPr>
              <a:t>chronic</a:t>
            </a:r>
            <a:r>
              <a:rPr lang="en-US" sz="2000" dirty="0"/>
              <a:t> condition with cancer survivors  living longer because of effective screening, diagnosis, and treatments. 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b="1" dirty="0"/>
              <a:t>Second, </a:t>
            </a:r>
            <a:r>
              <a:rPr lang="en-US" sz="2000" dirty="0"/>
              <a:t>the science of health services  has developed </a:t>
            </a:r>
            <a:r>
              <a:rPr lang="en-US" sz="2000" dirty="0">
                <a:solidFill>
                  <a:srgbClr val="FF0000"/>
                </a:solidFill>
              </a:rPr>
              <a:t>models of care </a:t>
            </a:r>
            <a:r>
              <a:rPr lang="en-US" sz="2000" dirty="0"/>
              <a:t>for chronic conditions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b="1" dirty="0"/>
              <a:t>Third, </a:t>
            </a:r>
            <a:r>
              <a:rPr lang="en-US" sz="2000" dirty="0"/>
              <a:t>a persistent and energetic </a:t>
            </a:r>
            <a:r>
              <a:rPr lang="en-US" sz="2000" dirty="0">
                <a:solidFill>
                  <a:srgbClr val="FF0000"/>
                </a:solidFill>
              </a:rPr>
              <a:t>consumer movement </a:t>
            </a:r>
            <a:r>
              <a:rPr lang="en-US" sz="2000" dirty="0"/>
              <a:t>demanding patient-centered quality of care across the cancer trajectory.</a:t>
            </a:r>
          </a:p>
          <a:p>
            <a:endParaRPr lang="en-US" sz="1500" dirty="0">
              <a:solidFill>
                <a:schemeClr val="tx2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E22CE9-7281-4287-84CA-AE7F80310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64748" y="3839134"/>
            <a:ext cx="4023079" cy="3018865"/>
            <a:chOff x="-305" y="-1"/>
            <a:chExt cx="3832880" cy="2876136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B7187AB-AC55-4912-943A-8EB2DA74B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C7A5046-6B7A-4C74-834D-26B12A3CC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175BB57-CAD0-46E7-ACCA-C4193784D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C936F17-A396-40BC-9A97-9B0A72A91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D3FC668-1A83-0446-BE17-BA9CC73363D0}"/>
              </a:ext>
            </a:extLst>
          </p:cNvPr>
          <p:cNvSpPr txBox="1"/>
          <p:nvPr/>
        </p:nvSpPr>
        <p:spPr>
          <a:xfrm>
            <a:off x="3865943" y="6029325"/>
            <a:ext cx="81022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National Research Council 2006. From Cancer Patient to Cancer Survivor: Lost in Transition. Washington, DC: The National Academies Press. https://</a:t>
            </a:r>
            <a:r>
              <a:rPr lang="en-US" sz="1600" dirty="0" err="1"/>
              <a:t>doi.org</a:t>
            </a:r>
            <a:r>
              <a:rPr lang="en-US" sz="1600" dirty="0"/>
              <a:t>/10.17226/11468.</a:t>
            </a:r>
            <a:endParaRPr lang="en-US" sz="1600"/>
          </a:p>
          <a:p>
            <a:pPr>
              <a:spcAft>
                <a:spcPts val="600"/>
              </a:spcAft>
            </a:pPr>
            <a:endParaRPr lang="en-US"/>
          </a:p>
          <a:p>
            <a:pPr>
              <a:spcAft>
                <a:spcPts val="600"/>
              </a:spcAft>
            </a:pPr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276749-58CD-9547-A14A-D60686334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83697"/>
      </p:ext>
    </p:extLst>
  </p:cSld>
  <p:clrMapOvr>
    <a:masterClrMapping/>
  </p:clrMapOvr>
  <p:transition spd="slow" advTm="3524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" y="5376704"/>
            <a:ext cx="2882900" cy="122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9220FA-FD2D-3542-BE9D-3BF1F1F36F2B}"/>
              </a:ext>
            </a:extLst>
          </p:cNvPr>
          <p:cNvSpPr txBox="1">
            <a:spLocks/>
          </p:cNvSpPr>
          <p:nvPr/>
        </p:nvSpPr>
        <p:spPr>
          <a:xfrm>
            <a:off x="643855" y="532436"/>
            <a:ext cx="3407284" cy="48442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Due to the plethora of new cancer therapies, patients are living longer</a:t>
            </a:r>
          </a:p>
          <a:p>
            <a:r>
              <a:rPr lang="en-US" dirty="0"/>
              <a:t>Cured from cancer with resulting Cardiotoxicity from treatment</a:t>
            </a:r>
          </a:p>
          <a:p>
            <a:r>
              <a:rPr lang="en-US" dirty="0"/>
              <a:t>Living with cancer as a chronic disease</a:t>
            </a:r>
          </a:p>
          <a:p>
            <a:r>
              <a:rPr lang="en-US" dirty="0"/>
              <a:t>The numbers of survivors are increasing and they are aging</a:t>
            </a:r>
          </a:p>
          <a:p>
            <a:pPr marL="0" indent="0"/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C02A4DDB-DB0D-B441-B72E-8EDBE0F96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1139" y="214314"/>
            <a:ext cx="8013815" cy="6016466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F83AE7-D034-0147-91F6-76B0715E8CC1}"/>
              </a:ext>
            </a:extLst>
          </p:cNvPr>
          <p:cNvSpPr txBox="1"/>
          <p:nvPr/>
        </p:nvSpPr>
        <p:spPr>
          <a:xfrm>
            <a:off x="5642173" y="6230779"/>
            <a:ext cx="56236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Bluethmann</a:t>
            </a:r>
            <a:r>
              <a:rPr lang="en-US" sz="1100" dirty="0"/>
              <a:t> SM. et al.  Cancer Epidemiol Biomarkers Prev. 2016 Jul;25(7):1029-36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12C912-F6BE-8C42-A77D-9DC8BC348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1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9102">
        <p:cut/>
      </p:transition>
    </mc:Choice>
    <mc:Fallback xmlns="">
      <p:transition advTm="49102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020063-2385-44AC-BD67-258E1F0B9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014A0B-5338-4077-AFE9-A90D04D4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3CAF8-A2A6-8344-98E3-4E04E5984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393539"/>
            <a:ext cx="9829800" cy="1064871"/>
          </a:xfrm>
        </p:spPr>
        <p:txBody>
          <a:bodyPr anchor="b">
            <a:normAutofit/>
          </a:bodyPr>
          <a:lstStyle/>
          <a:p>
            <a:pPr algn="ctr"/>
            <a:r>
              <a:rPr lang="en-US" sz="3600" b="1" dirty="0"/>
              <a:t>5 Essential components of Survivorship care</a:t>
            </a:r>
            <a:endParaRPr lang="en-US" sz="36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127680-150F-4A90-9950-F66392578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1"/>
            <a:ext cx="3362070" cy="2522849"/>
            <a:chOff x="-305" y="-1"/>
            <a:chExt cx="3832880" cy="287613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088F97A-8362-4967-B664-D748B846E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0F9DEDE-4318-412A-81C5-C8C90F689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9E97DE9-7844-4707-8928-1CD88ADB7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C58954E-44A5-4A0D-97A9-8A2BB43D6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03B9B9-586F-BD48-BFBA-98B80B3EB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33" y="2082167"/>
            <a:ext cx="5306535" cy="3972877"/>
          </a:xfrm>
        </p:spPr>
        <p:txBody>
          <a:bodyPr anchor="ctr"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Prevention and surveillance for recurrence or second cancers 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Management of psychosocial effects of cancer therapy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Management of chronic medical conditions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Health promotion and disease prevention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Coordination  of care</a:t>
            </a:r>
          </a:p>
          <a:p>
            <a:endParaRPr lang="en-US" sz="1500" dirty="0">
              <a:solidFill>
                <a:schemeClr val="tx2"/>
              </a:solidFill>
            </a:endParaRPr>
          </a:p>
          <a:p>
            <a:endParaRPr lang="en-US" sz="1500" dirty="0">
              <a:solidFill>
                <a:schemeClr val="tx2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6920E5-8640-4C24-A775-864763709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10185732" y="4852038"/>
            <a:ext cx="2151670" cy="1860256"/>
            <a:chOff x="-305" y="-4155"/>
            <a:chExt cx="2514948" cy="217433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CBA3142-5A82-43CE-87A2-EB14B17A5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EF5A1C7-9938-4A33-A5A4-2B05353B3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62A936D-E9F6-4A68-82C2-1D1CC777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68A9229-BBBE-4934-9700-BA72A1BB0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3" descr="Shape&#10;&#10;Description automatically generated with low confidence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9378" y="3393507"/>
            <a:ext cx="4954693" cy="21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782335-A1A6-FB4E-8BFA-41B3D8C12DD6}"/>
              </a:ext>
            </a:extLst>
          </p:cNvPr>
          <p:cNvSpPr txBox="1"/>
          <p:nvPr/>
        </p:nvSpPr>
        <p:spPr>
          <a:xfrm>
            <a:off x="4051140" y="6123008"/>
            <a:ext cx="746567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dirty="0" err="1"/>
              <a:t>Nekhlyudov</a:t>
            </a:r>
            <a:r>
              <a:rPr lang="en-US" dirty="0"/>
              <a:t> L. et al JNCI J Natl Cancer Inst (2019) 111(11): djz089</a:t>
            </a:r>
            <a:endParaRPr lang="en-US"/>
          </a:p>
          <a:p>
            <a:pPr algn="r">
              <a:spcAft>
                <a:spcPts val="600"/>
              </a:spcAft>
            </a:pPr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3CDAAE-D368-8A42-9D9B-80B188EFA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96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3287">
        <p15:prstTrans prst="drape"/>
      </p:transition>
    </mc:Choice>
    <mc:Fallback xmlns="">
      <p:transition spd="slow" advTm="332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D0CD9-C96F-5841-9EBD-0C8E3DFE3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474" y="365125"/>
            <a:ext cx="9839325" cy="1325563"/>
          </a:xfrm>
        </p:spPr>
        <p:txBody>
          <a:bodyPr/>
          <a:lstStyle/>
          <a:p>
            <a:r>
              <a:rPr lang="en-US" b="1" dirty="0"/>
              <a:t>Who is at Risk?</a:t>
            </a:r>
            <a:endParaRPr lang="en-US" dirty="0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81B6408A-5B8A-4C84-A708-C2FEDDA2AA5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00262" y="1825625"/>
          <a:ext cx="9253537" cy="3660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3">
            <a:hlinkClick r:id="rId9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" y="5376704"/>
            <a:ext cx="2882900" cy="122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3BBE92B-83BE-FA4E-877C-E4484B864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87330"/>
      </p:ext>
    </p:extLst>
  </p:cSld>
  <p:clrMapOvr>
    <a:masterClrMapping/>
  </p:clrMapOvr>
  <p:transition spd="slow" advTm="2773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39A01-D0CD-994F-B867-A6C7F413A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5" y="365125"/>
            <a:ext cx="11597833" cy="1325563"/>
          </a:xfrm>
        </p:spPr>
        <p:txBody>
          <a:bodyPr>
            <a:normAutofit/>
          </a:bodyPr>
          <a:lstStyle/>
          <a:p>
            <a:r>
              <a:rPr lang="en-US" sz="2600" b="1" dirty="0"/>
              <a:t>40 year-old woman, no past medical history: nonsmoker, TC 160, HDL 55, with triple negative LEFT breast cancer with nodal involvement to receive Anthracycline and XRT.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459E27-1DA0-6948-86DE-41A1C6D3F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endParaRPr lang="en-US" sz="9600" dirty="0"/>
          </a:p>
          <a:p>
            <a:pPr algn="ctr"/>
            <a:r>
              <a:rPr lang="en-US" sz="9600" dirty="0"/>
              <a:t>ACC/AHA risk calculator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0606D4-8D42-5E46-9133-EB1938D19D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Her 10-year risk of heart disease or stroke is considered 0.3%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VERY low risk of future CV events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3C887D-5709-9549-A1C2-83CA432DE4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25000" lnSpcReduction="20000"/>
          </a:bodyPr>
          <a:lstStyle/>
          <a:p>
            <a:pPr algn="ctr"/>
            <a:r>
              <a:rPr lang="en-US" sz="9600" dirty="0"/>
              <a:t>Mayo (Hermann) score</a:t>
            </a:r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C415822-16DB-8C46-979D-35B464894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91176" cy="3684588"/>
          </a:xfrm>
        </p:spPr>
        <p:txBody>
          <a:bodyPr>
            <a:normAutofit/>
          </a:bodyPr>
          <a:lstStyle/>
          <a:p>
            <a:r>
              <a:rPr lang="en-US" dirty="0"/>
              <a:t>Calculated score is at least 5: female gender and planned use of anthracycline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Puts her at HIGH risk of cardiotoxicity during treatment  and would need surveillance after therapy.</a:t>
            </a:r>
          </a:p>
          <a:p>
            <a:endParaRPr lang="en-US" dirty="0"/>
          </a:p>
        </p:txBody>
      </p:sp>
      <p:pic>
        <p:nvPicPr>
          <p:cNvPr id="5" name="Picture 3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" y="5376704"/>
            <a:ext cx="2882900" cy="122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5A89F7-4DAB-B64E-9F5B-61C1097A6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72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9457">
        <p15:prstTrans prst="wind"/>
      </p:transition>
    </mc:Choice>
    <mc:Fallback xmlns="">
      <p:transition spd="slow" advTm="394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30AD6-06E0-9B45-A26F-D9446D512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365125"/>
            <a:ext cx="11096625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Risk Assessment: Children</a:t>
            </a: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051677-99AF-A547-889C-16CE709708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4364" y="1471613"/>
            <a:ext cx="4386262" cy="4705350"/>
          </a:xfrm>
        </p:spPr>
        <p:txBody>
          <a:bodyPr>
            <a:normAutofit/>
          </a:bodyPr>
          <a:lstStyle/>
          <a:p>
            <a:r>
              <a:rPr lang="en-US" sz="2400" dirty="0"/>
              <a:t>Childhood cancer survivors are at greater risk if exposed to </a:t>
            </a:r>
            <a:r>
              <a:rPr lang="en-US" sz="2400" b="1" dirty="0"/>
              <a:t>anthracyclines and chest XRT.</a:t>
            </a:r>
          </a:p>
          <a:p>
            <a:r>
              <a:rPr lang="en-US" sz="2400" dirty="0"/>
              <a:t>Increased prevalence of traditional CV risk factors in childhood survivors; screening and early management are important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Leerink</a:t>
            </a:r>
            <a:r>
              <a:rPr lang="en-US" sz="1800" dirty="0"/>
              <a:t>, J.M. et al. J Am Coll </a:t>
            </a:r>
            <a:r>
              <a:rPr lang="en-US" sz="1800" dirty="0" err="1"/>
              <a:t>Cardiol</a:t>
            </a:r>
            <a:r>
              <a:rPr lang="en-US" sz="1800" dirty="0"/>
              <a:t> </a:t>
            </a:r>
            <a:r>
              <a:rPr lang="en-US" sz="1800" dirty="0" err="1"/>
              <a:t>CardioOnc</a:t>
            </a:r>
            <a:r>
              <a:rPr lang="en-US" sz="1800" dirty="0"/>
              <a:t>. 2020;2(3):363–78.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3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49" y="5564346"/>
            <a:ext cx="2882900" cy="122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page4image37312400">
            <a:extLst>
              <a:ext uri="{FF2B5EF4-FFF2-40B4-BE49-F238E27FC236}">
                <a16:creationId xmlns:a16="http://schemas.microsoft.com/office/drawing/2014/main" id="{4ADC7BCC-C1BF-4049-B9AF-B91B0CA996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6" y="0"/>
            <a:ext cx="683418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F26B58-F59B-C343-BD69-B72E00220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90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135">
        <p15:prstTrans prst="pageCurlDouble"/>
      </p:transition>
    </mc:Choice>
    <mc:Fallback xmlns="">
      <p:transition spd="slow" advTm="881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094E45-5DA0-264B-AB82-284E4BC30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619"/>
          </a:xfrm>
        </p:spPr>
        <p:txBody>
          <a:bodyPr>
            <a:normAutofit/>
          </a:bodyPr>
          <a:lstStyle/>
          <a:p>
            <a:r>
              <a:rPr lang="en-US" sz="3200" b="1" dirty="0"/>
              <a:t>St Jude 3 predictive models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9B13E-49A7-4349-8D4D-4C52CD286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4237"/>
            <a:ext cx="10515600" cy="3889095"/>
          </a:xfrm>
        </p:spPr>
        <p:txBody>
          <a:bodyPr>
            <a:normAutofit fontScale="62500" lnSpcReduction="20000"/>
          </a:bodyPr>
          <a:lstStyle/>
          <a:p>
            <a:endParaRPr lang="en-US" sz="3300" b="1" dirty="0">
              <a:solidFill>
                <a:srgbClr val="FF0000"/>
              </a:solidFill>
            </a:endParaRPr>
          </a:p>
          <a:p>
            <a:r>
              <a:rPr lang="en-US" sz="3300" b="1" dirty="0">
                <a:solidFill>
                  <a:srgbClr val="FF0000"/>
                </a:solidFill>
              </a:rPr>
              <a:t>Simple</a:t>
            </a:r>
            <a:r>
              <a:rPr lang="en-US" sz="3300" b="1" dirty="0"/>
              <a:t>:</a:t>
            </a:r>
            <a:r>
              <a:rPr lang="en-US" sz="3300" dirty="0"/>
              <a:t> if anthracycline, alkylator, platinum chemotherapy, and XRT exposures, are known but not the doses</a:t>
            </a:r>
          </a:p>
          <a:p>
            <a:pPr marL="0" indent="0">
              <a:buNone/>
            </a:pPr>
            <a:endParaRPr lang="en-US" sz="3300" dirty="0"/>
          </a:p>
          <a:p>
            <a:r>
              <a:rPr lang="en-US" sz="3300" b="1" dirty="0">
                <a:solidFill>
                  <a:srgbClr val="FF0000"/>
                </a:solidFill>
              </a:rPr>
              <a:t>Standard </a:t>
            </a:r>
            <a:r>
              <a:rPr lang="en-US" sz="3300" dirty="0"/>
              <a:t>(if anthracycline and field-specific radiation doses are known)</a:t>
            </a:r>
          </a:p>
          <a:p>
            <a:pPr marL="0" indent="0">
              <a:buNone/>
            </a:pPr>
            <a:endParaRPr lang="en-US" sz="3300" dirty="0"/>
          </a:p>
          <a:p>
            <a:r>
              <a:rPr lang="en-US" sz="3300" b="1" dirty="0">
                <a:solidFill>
                  <a:srgbClr val="FF0000"/>
                </a:solidFill>
              </a:rPr>
              <a:t>Standard + heart </a:t>
            </a:r>
            <a:r>
              <a:rPr lang="en-US" sz="3300" dirty="0"/>
              <a:t>(if anthracycline dose and heart-specific radiation dosimetry known)</a:t>
            </a:r>
          </a:p>
          <a:p>
            <a:pPr marL="0" indent="0">
              <a:buNone/>
            </a:pPr>
            <a:endParaRPr lang="en-US" sz="3300" dirty="0"/>
          </a:p>
          <a:p>
            <a:r>
              <a:rPr lang="en-US" sz="3300" dirty="0"/>
              <a:t>A subsequent analysis based on CCSS data alone (Chen et al.) extended the Standard model to survivors currently ages 20 to 39 (</a:t>
            </a:r>
            <a:r>
              <a:rPr lang="en-US" sz="3300" dirty="0" err="1">
                <a:solidFill>
                  <a:srgbClr val="FF0000"/>
                </a:solidFill>
              </a:rPr>
              <a:t>Standard+Age</a:t>
            </a:r>
            <a:r>
              <a:rPr lang="en-US" sz="3300" dirty="0">
                <a:solidFill>
                  <a:srgbClr val="FF0000"/>
                </a:solidFill>
              </a:rPr>
              <a:t>), </a:t>
            </a:r>
            <a:r>
              <a:rPr lang="en-US" sz="3300" dirty="0"/>
              <a:t>and incorporates information on diabetes, dyslipidemia, and hypertension status.</a:t>
            </a:r>
          </a:p>
          <a:p>
            <a:pPr algn="ctr"/>
            <a:endParaRPr lang="en-US" sz="3600" dirty="0"/>
          </a:p>
        </p:txBody>
      </p:sp>
      <p:pic>
        <p:nvPicPr>
          <p:cNvPr id="5" name="Picture 3">
            <a:hlinkClick r:id="rId4"/>
            <a:extLst>
              <a:ext uri="{FF2B5EF4-FFF2-40B4-BE49-F238E27FC236}">
                <a16:creationId xmlns:a16="http://schemas.microsoft.com/office/drawing/2014/main" id="{29FE0E8C-41D4-E44B-9EBC-1D095063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" y="5376704"/>
            <a:ext cx="2882900" cy="122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25A54-1551-3C4F-B9DB-F23C9DFEED4A}"/>
              </a:ext>
            </a:extLst>
          </p:cNvPr>
          <p:cNvSpPr txBox="1"/>
          <p:nvPr/>
        </p:nvSpPr>
        <p:spPr>
          <a:xfrm>
            <a:off x="3402957" y="5572125"/>
            <a:ext cx="84842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ccss.stjude.org</a:t>
            </a:r>
            <a:r>
              <a:rPr lang="en-US" sz="1400" dirty="0"/>
              <a:t>/tools-and-documents/calculators-and-other-tools/</a:t>
            </a:r>
            <a:r>
              <a:rPr lang="en-US" sz="1400" dirty="0" err="1"/>
              <a:t>ccss</a:t>
            </a:r>
            <a:r>
              <a:rPr lang="en-US" sz="1400" dirty="0"/>
              <a:t>-cardiovascular-risk-</a:t>
            </a:r>
            <a:r>
              <a:rPr lang="en-US" sz="1400" dirty="0" err="1"/>
              <a:t>calculator.html</a:t>
            </a:r>
            <a:endParaRPr lang="en-US" sz="1400" dirty="0"/>
          </a:p>
          <a:p>
            <a:r>
              <a:rPr lang="en-US" sz="1400" dirty="0"/>
              <a:t>Chen Y et al. J Natl Cancer Inst. 2020 Mar 1;112(3):256-265.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1C84F1-2D85-094B-AC1F-E66318934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39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8427">
        <p15:prstTrans prst="peelOff"/>
      </p:transition>
    </mc:Choice>
    <mc:Fallback xmlns="">
      <p:transition spd="slow" advTm="484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pics Presentation Template" id="{6C4467F3-432C-3D42-9AE2-22AC0AC55696}" vid="{4AFA56B5-498C-354B-AD5B-522ACDA3090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1256</TotalTime>
  <Words>1411</Words>
  <Application>Microsoft Macintosh PowerPoint</Application>
  <PresentationFormat>Widescreen</PresentationFormat>
  <Paragraphs>189</Paragraphs>
  <Slides>26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Book Antiqua</vt:lpstr>
      <vt:lpstr>Calibri</vt:lpstr>
      <vt:lpstr>Calibri Light</vt:lpstr>
      <vt:lpstr>Office Theme</vt:lpstr>
      <vt:lpstr>Topics in Cardio-Oncology</vt:lpstr>
      <vt:lpstr>PowerPoint Presentation</vt:lpstr>
      <vt:lpstr>Institute of Medicine: 2006</vt:lpstr>
      <vt:lpstr>PowerPoint Presentation</vt:lpstr>
      <vt:lpstr>5 Essential components of Survivorship care</vt:lpstr>
      <vt:lpstr>Who is at Risk?</vt:lpstr>
      <vt:lpstr>40 year-old woman, no past medical history: nonsmoker, TC 160, HDL 55, with triple negative LEFT breast cancer with nodal involvement to receive Anthracycline and XRT.</vt:lpstr>
      <vt:lpstr>Risk Assessment: Children</vt:lpstr>
      <vt:lpstr>St Jude 3 predictive models</vt:lpstr>
      <vt:lpstr>Breast cancer survivorship and modifiable Risk Factors</vt:lpstr>
      <vt:lpstr>Surveillance in Males</vt:lpstr>
      <vt:lpstr>Is androgen deprivation therapy for prostate cancer associated with cardiovascular disease?      A meta‐analysis and systematic review</vt:lpstr>
      <vt:lpstr> ADT and Risk Sudden Cardiac Death  </vt:lpstr>
      <vt:lpstr>The complex health profile of long-term cancer survivors: prevalence and predictors of comorbid conditions J Cancer Surviv (2015) 9:239–251 </vt:lpstr>
      <vt:lpstr>Risk Factors for Radiation induced Heart Disease</vt:lpstr>
      <vt:lpstr>Role of XRT as CV risk factor</vt:lpstr>
      <vt:lpstr>General Guidelines: At risk patients</vt:lpstr>
      <vt:lpstr>General Guidelines: Monitoring </vt:lpstr>
      <vt:lpstr>PowerPoint Presentation</vt:lpstr>
      <vt:lpstr> Guidelines to consider</vt:lpstr>
      <vt:lpstr>Harmonization Guidelines: Childhood Cancer Survivors</vt:lpstr>
      <vt:lpstr>Harmonization Guidelines: Childhood Cancer Survivors</vt:lpstr>
      <vt:lpstr>Opportunities</vt:lpstr>
      <vt:lpstr>Take Home Message</vt:lpstr>
      <vt:lpstr>Take Home Message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Topics in Cardio-Oncology</dc:title>
  <dc:creator>Matthew Mick</dc:creator>
  <cp:lastModifiedBy>Mike Shafer</cp:lastModifiedBy>
  <cp:revision>31</cp:revision>
  <dcterms:created xsi:type="dcterms:W3CDTF">2021-03-14T18:36:51Z</dcterms:created>
  <dcterms:modified xsi:type="dcterms:W3CDTF">2021-03-17T15:15:10Z</dcterms:modified>
</cp:coreProperties>
</file>